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82" r:id="rId4"/>
    <p:sldId id="259" r:id="rId5"/>
    <p:sldId id="263" r:id="rId6"/>
    <p:sldId id="283" r:id="rId7"/>
    <p:sldId id="284" r:id="rId8"/>
    <p:sldId id="266" r:id="rId9"/>
    <p:sldId id="267" r:id="rId10"/>
    <p:sldId id="262" r:id="rId11"/>
    <p:sldId id="264" r:id="rId12"/>
    <p:sldId id="278" r:id="rId13"/>
    <p:sldId id="287" r:id="rId14"/>
    <p:sldId id="286" r:id="rId15"/>
    <p:sldId id="288" r:id="rId16"/>
    <p:sldId id="289" r:id="rId17"/>
    <p:sldId id="290" r:id="rId18"/>
    <p:sldId id="291" r:id="rId19"/>
    <p:sldId id="293" r:id="rId20"/>
    <p:sldId id="292" r:id="rId21"/>
    <p:sldId id="294" r:id="rId22"/>
    <p:sldId id="295" r:id="rId23"/>
    <p:sldId id="296" r:id="rId24"/>
    <p:sldId id="297" r:id="rId25"/>
    <p:sldId id="298" r:id="rId26"/>
    <p:sldId id="299" r:id="rId27"/>
    <p:sldId id="300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392"/>
    <p:restoredTop sz="94631"/>
  </p:normalViewPr>
  <p:slideViewPr>
    <p:cSldViewPr snapToGrid="0" snapToObjects="1">
      <p:cViewPr>
        <p:scale>
          <a:sx n="89" d="100"/>
          <a:sy n="89" d="100"/>
        </p:scale>
        <p:origin x="704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tif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442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151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246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90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39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926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52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14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585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718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503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B61667-53B5-714D-9C73-B3FE32EB951A}" type="datetimeFigureOut">
              <a:rPr lang="en-US" smtClean="0"/>
              <a:t>5/27/20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DB5DA-BEE1-BE41-AA25-C92B0FFB5C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92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7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8.png"/><Relationship Id="rId5" Type="http://schemas.openxmlformats.org/officeDocument/2006/relationships/image" Target="../media/image47.png"/><Relationship Id="rId4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Statistical data analysis in 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Visiting professor</a:t>
            </a:r>
          </a:p>
          <a:p>
            <a:r>
              <a:rPr lang="en-US" dirty="0"/>
              <a:t>Viktor Ermakov</a:t>
            </a:r>
          </a:p>
        </p:txBody>
      </p:sp>
    </p:spTree>
    <p:extLst>
      <p:ext uri="{BB962C8B-B14F-4D97-AF65-F5344CB8AC3E}">
        <p14:creationId xmlns:p14="http://schemas.microsoft.com/office/powerpoint/2010/main" val="266077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52"/>
    </mc:Choice>
    <mc:Fallback xmlns="">
      <p:transition spd="slow" advTm="6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Cumulative Distribution Function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199" y="1557147"/>
                <a:ext cx="10646229" cy="465966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dirty="0"/>
                  <a:t>A handy relationship between CDF and PDF: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/>
                        <m:t>’</m:t>
                      </m:r>
                      <m:r>
                        <m:rPr>
                          <m:nor/>
                        </m:rPr>
                        <a:rPr lang="en-US" b="0" i="0" dirty="0" smtClean="0"/>
                        <m:t>(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t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)</m:t>
                      </m:r>
                      <m:r>
                        <m:rPr>
                          <m:nor/>
                        </m:rPr>
                        <a:rPr lang="en-US" b="0" i="0" dirty="0" smtClean="0">
                          <a:latin typeface="Lucida Handwriting" panose="03010101010101010101" pitchFamily="66" charset="77"/>
                        </a:rPr>
                        <m:t> 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f>
                        <m:f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m:rPr>
                              <m:nor/>
                            </m:rPr>
                            <a:rPr lang="en-US" b="1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t</m:t>
                          </m:r>
                        </m:den>
                      </m:f>
                      <m:r>
                        <m:rPr>
                          <m:nor/>
                        </m:rPr>
                        <a:rPr lang="en-US" b="0" i="0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/>
                        <m:t>’(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t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)</m:t>
                      </m:r>
                      <m:r>
                        <m:rPr>
                          <m:nor/>
                        </m:rPr>
                        <a:rPr lang="en-US" b="0" i="0" dirty="0" smtClean="0">
                          <a:latin typeface="Lucida Handwriting" panose="03010101010101010101" pitchFamily="66" charset="77"/>
                        </a:rPr>
                        <m:t> =</m:t>
                      </m:r>
                      <m:f>
                        <m:f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𝑑</m:t>
                          </m:r>
                        </m:num>
                        <m:den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m:rPr>
                              <m:nor/>
                            </m:rPr>
                            <a:rPr lang="en-US" b="1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t</m:t>
                          </m:r>
                        </m:den>
                      </m:f>
                      <m:nary>
                        <m:naryPr>
                          <m:limLoc m:val="undOvr"/>
                          <m:ctrlPr>
                            <a:rPr lang="en-US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−∞</m:t>
                          </m:r>
                        </m:sub>
                        <m:sup>
                          <m:r>
                            <m:rPr>
                              <m:nor/>
                            </m:rPr>
                            <a:rPr lang="en-US" b="1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t</m:t>
                          </m:r>
                        </m:sup>
                        <m:e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dirty="0" smtClean="0">
                              <a:solidFill>
                                <a:schemeClr val="tx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dx</m:t>
                          </m:r>
                        </m:e>
                      </m:nary>
                      <m:r>
                        <m:rPr>
                          <m:nor/>
                        </m:rPr>
                        <a:rPr lang="en-US" b="0" i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=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sz="2000" dirty="0"/>
                  <a:t>* the proof of this is done by the Fundamental Theorem of Calculus.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557147"/>
                <a:ext cx="10646229" cy="4659662"/>
              </a:xfrm>
              <a:blipFill>
                <a:blip r:embed="rId2"/>
                <a:stretch>
                  <a:fillRect t="-3261" b="-111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08940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Expectation of Continuous Random Variables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57147"/>
                <a:ext cx="10515600" cy="4659662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r>
                        <m:rPr>
                          <m:nor/>
                        </m:rPr>
                        <a:rPr lang="en-US" b="0" i="0" dirty="0" smtClean="0">
                          <a:latin typeface="Lucida Handwriting" panose="03010101010101010101" pitchFamily="66" charset="77"/>
                        </a:rPr>
                        <m:t>g</m:t>
                      </m:r>
                      <m:r>
                        <m:rPr>
                          <m:nor/>
                        </m:rPr>
                        <a:rPr lang="en-US" dirty="0"/>
                        <m:t>(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) =</m:t>
                      </m:r>
                      <m:nary>
                        <m:naryPr>
                          <m:limLoc m:val="undOvr"/>
                          <m:supHide m:val="on"/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nor/>
                            </m:rPr>
                            <a:rPr lang="en-US" b="1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∈ 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S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</m:sub>
                        <m:sup/>
                        <m:e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g</m:t>
                          </m:r>
                          <m:r>
                            <m:rPr>
                              <m:nor/>
                            </m:rPr>
                            <a:rPr lang="en-US" dirty="0"/>
                            <m:t>(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dx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  <m:r>
                        <m:rPr>
                          <m:nor/>
                        </m:rPr>
                        <a:rPr lang="en-US" b="0" i="0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 =</m:t>
                      </m:r>
                      <m:nary>
                        <m:naryPr>
                          <m:limLoc m:val="undOvr"/>
                          <m:supHide m:val="on"/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nor/>
                            </m:rPr>
                            <a:rPr lang="en-US" b="1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∈ 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S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</m:sub>
                        <m:sup/>
                        <m:e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b="0" i="0" dirty="0" smtClean="0">
                              <a:latin typeface="Lucida Handwriting" panose="03010101010101010101" pitchFamily="66" charset="77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dx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  <m:r>
                        <m:rPr>
                          <m:nor/>
                        </m:rPr>
                        <a:rPr lang="en-US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>
                          <a:solidFill>
                            <a:srgbClr val="00B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𝔼</m:t>
                      </m:r>
                      <m:sSup>
                        <m:sSupPr>
                          <m:ctrlPr>
                            <a:rPr lang="en-US" i="1" dirty="0" smtClean="0">
                              <a:solidFill>
                                <a:srgbClr val="00B05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m:rPr>
                              <m:nor/>
                            </m:rPr>
                            <a:rPr lang="en-US" b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b="1" dirty="0">
                              <a:latin typeface="Lucida Handwriting" panose="03010101010101010101" pitchFamily="66" charset="77"/>
                            </a:rPr>
                            <m:t>−</m:t>
                          </m:r>
                          <m:r>
                            <a:rPr lang="en-US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𝜇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b="0" i="1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m:rPr>
                          <m:nor/>
                        </m:rPr>
                        <a:rPr lang="en-US" b="0" i="0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=</m:t>
                      </m:r>
                      <m:nary>
                        <m:naryPr>
                          <m:limLoc m:val="undOvr"/>
                          <m:supHide m:val="on"/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nor/>
                            </m:rPr>
                            <a:rPr lang="en-US" b="1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∈ 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S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</m:sub>
                        <m:sup/>
                        <m:e>
                          <m:sSup>
                            <m:sSupPr>
                              <m:ctrlPr>
                                <a:rPr lang="en-US" b="1" i="1" dirty="0">
                                  <a:solidFill>
                                    <a:schemeClr val="accent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m:rPr>
                                  <m:nor/>
                                </m:rPr>
                                <a:rPr lang="en-US" dirty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m:rPr>
                                  <m:nor/>
                                </m:rPr>
                                <a:rPr lang="en-US" dirty="0">
                                  <a:latin typeface="Lucida Handwriting" panose="03010101010101010101" pitchFamily="66" charset="77"/>
                                </a:rPr>
                                <m:t>x</m:t>
                              </m:r>
                              <m:r>
                                <m:rPr>
                                  <m:nor/>
                                </m:rPr>
                                <a:rPr lang="en-US" b="1" dirty="0">
                                  <a:latin typeface="Lucida Handwriting" panose="03010101010101010101" pitchFamily="66" charset="77"/>
                                </a:rPr>
                                <m:t>−</m:t>
                              </m:r>
                              <m:r>
                                <a:rPr lang="en-US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  <m:r>
                                <m:rPr>
                                  <m:nor/>
                                </m:rPr>
                                <a:rPr lang="en-US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dx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57147"/>
                <a:ext cx="10515600" cy="4659662"/>
              </a:xfrm>
              <a:blipFill>
                <a:blip r:embed="rId2"/>
                <a:stretch>
                  <a:fillRect t="-38587" b="-445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9866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Continuous uniform distribution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428730" cy="4351338"/>
              </a:xfrm>
            </p:spPr>
            <p:txBody>
              <a:bodyPr>
                <a:normAutofit/>
              </a:bodyPr>
              <a:lstStyle/>
              <a:p>
                <a:pPr algn="just">
                  <a:buFont typeface="Wingdings" pitchFamily="2" charset="2"/>
                  <a:buChar char="Ø"/>
                </a:pPr>
                <a:endParaRPr lang="en-US" b="1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Ø"/>
                </a:pPr>
                <a:endParaRPr lang="en-US" b="1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Ø"/>
                </a:pPr>
                <a:r>
                  <a:rPr lang="en-US" b="1" dirty="0">
                    <a:latin typeface="Lucida Handwriting" panose="03010101010101010101" pitchFamily="66" charset="77"/>
                  </a:rPr>
                  <a:t>S</a:t>
                </a:r>
                <a:r>
                  <a:rPr lang="en-US" b="1" baseline="-25000" dirty="0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b="1" dirty="0">
                    <a:latin typeface="Lucida Handwriting" panose="03010101010101010101" pitchFamily="66" charset="77"/>
                  </a:rPr>
                  <a:t> = (</a:t>
                </a:r>
                <a:r>
                  <a:rPr lang="en-US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a</a:t>
                </a:r>
                <a:r>
                  <a:rPr lang="en-US" dirty="0">
                    <a:latin typeface="Lucida Handwriting" panose="03010101010101010101" pitchFamily="66" charset="77"/>
                  </a:rPr>
                  <a:t>, </a:t>
                </a:r>
                <a:r>
                  <a:rPr lang="en-US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b</a:t>
                </a:r>
                <a:r>
                  <a:rPr lang="en-US" b="1" dirty="0">
                    <a:latin typeface="Lucida Handwriting" panose="03010101010101010101" pitchFamily="66" charset="77"/>
                  </a:rPr>
                  <a:t>)</a:t>
                </a:r>
              </a:p>
              <a:p>
                <a:pPr algn="just">
                  <a:buFont typeface="Wingdings" pitchFamily="2" charset="2"/>
                  <a:buChar char="Ø"/>
                </a:pPr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b="1" i="0" dirty="0" smtClean="0">
                        <a:latin typeface="Lucida Handwriting" panose="03010101010101010101" pitchFamily="66" charset="77"/>
                      </a:rPr>
                      <m:t>=</m:t>
                    </m:r>
                    <m:r>
                      <m:rPr>
                        <m:nor/>
                      </m:rPr>
                      <a:rPr lang="en-US" b="1" dirty="0">
                        <a:latin typeface="Lucida Handwriting" panose="03010101010101010101" pitchFamily="66" charset="77"/>
                      </a:rPr>
                      <m:t>P</m:t>
                    </m:r>
                    <m:r>
                      <m:rPr>
                        <m:nor/>
                      </m:rPr>
                      <a:rPr lang="en-US" b="1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 =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b="1" dirty="0">
                        <a:latin typeface="Lucida Handwriting" panose="03010101010101010101" pitchFamily="66" charset="77"/>
                      </a:rPr>
                      <m:t>)=</m:t>
                    </m:r>
                    <m:r>
                      <a:rPr lang="en-US" b="1" i="1" dirty="0" smtClean="0"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/>
                            </a:solidFill>
                            <a:latin typeface="Lucida Handwriting" panose="03010101010101010101" pitchFamily="66" charset="77"/>
                          </a:rPr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b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-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a</m:t>
                        </m:r>
                      </m:den>
                    </m:f>
                  </m:oMath>
                </a14:m>
                <a:r>
                  <a:rPr lang="en-US" dirty="0">
                    <a:latin typeface="Lucida Handwriting" panose="03010101010101010101" pitchFamily="66" charset="77"/>
                  </a:rPr>
                  <a:t> ,</a:t>
                </a:r>
                <a:r>
                  <a:rPr lang="en-US" dirty="0"/>
                  <a:t> for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a</m:t>
                    </m:r>
                  </m:oMath>
                </a14:m>
                <a:r>
                  <a:rPr lang="en-US" dirty="0">
                    <a:latin typeface="Lucida Handwriting" panose="03010101010101010101" pitchFamily="66" charset="77"/>
                  </a:rPr>
                  <a:t>&lt;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x </a:t>
                </a:r>
                <a:r>
                  <a:rPr lang="en-US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&lt;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b</m:t>
                    </m:r>
                  </m:oMath>
                </a14:m>
                <a:endParaRPr lang="en-US" dirty="0">
                  <a:latin typeface="Lucida Handwriting" panose="03010101010101010101" pitchFamily="66" charset="77"/>
                </a:endParaRPr>
              </a:p>
            </p:txBody>
          </p:sp>
        </mc:Choice>
        <mc:Fallback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428730" cy="4351338"/>
              </a:xfrm>
              <a:blipFill>
                <a:blip r:embed="rId2"/>
                <a:stretch>
                  <a:fillRect l="-15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8F204B7-181D-FF41-9672-E1E18611A59A}"/>
                  </a:ext>
                </a:extLst>
              </p:cNvPr>
              <p:cNvSpPr/>
              <p:nvPr/>
            </p:nvSpPr>
            <p:spPr>
              <a:xfrm>
                <a:off x="7664419" y="4378492"/>
                <a:ext cx="2882803" cy="167622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𝝁</m:t>
                    </m:r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 =</a:t>
                </a:r>
                <a14:m>
                  <m:oMath xmlns:m="http://schemas.openxmlformats.org/officeDocument/2006/math">
                    <m:r>
                      <a:rPr lang="en-US" sz="2400" b="1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400" b="1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a</m:t>
                        </m:r>
                        <m:r>
                          <m:rPr>
                            <m:nor/>
                          </m:rPr>
                          <a:rPr lang="en-US" sz="2400" dirty="0" smtClean="0">
                            <a:solidFill>
                              <a:schemeClr val="tx1"/>
                            </a:solidFill>
                            <a:latin typeface="Lucida Handwriting" panose="03010101010101010101" pitchFamily="66" charset="77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2400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b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2</m:t>
                        </m:r>
                      </m:den>
                    </m:f>
                  </m:oMath>
                </a14:m>
                <a:endParaRPr lang="en-US" sz="2400" b="1" dirty="0">
                  <a:latin typeface="Lucida Handwriting" panose="03010101010101010101" pitchFamily="66" charset="77"/>
                </a:endParaRPr>
              </a:p>
              <a:p>
                <a:pPr algn="ctr"/>
                <a:endParaRPr lang="en-US" sz="2400" b="1" baseline="30000" dirty="0">
                  <a:solidFill>
                    <a:srgbClr val="FF0000"/>
                  </a:solidFill>
                  <a:latin typeface="Lucida Handwriting" panose="03010101010101010101" pitchFamily="66" charset="77"/>
                </a:endParaRPr>
              </a:p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p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b="1" i="0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400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b</m:t>
                        </m:r>
                        <m:r>
                          <m:rPr>
                            <m:nor/>
                          </m:rPr>
                          <a:rPr lang="en-US" sz="2400" b="1" i="0" dirty="0" smtClean="0">
                            <a:latin typeface="Bradley Hand" pitchFamily="2" charset="77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sz="2400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a</m:t>
                        </m:r>
                        <m:r>
                          <m:rPr>
                            <m:nor/>
                          </m:rPr>
                          <a:rPr lang="en-US" sz="2400" b="1" i="0" dirty="0" smtClean="0">
                            <a:latin typeface="Bradley Hand" pitchFamily="2" charset="77"/>
                          </a:rPr>
                          <m:t>+1)2−1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12</m:t>
                        </m:r>
                      </m:den>
                    </m:f>
                  </m:oMath>
                </a14:m>
                <a:endParaRPr lang="en-US" sz="2400" b="1" baseline="30000" dirty="0">
                  <a:latin typeface="Lucida Handwriting" panose="03010101010101010101" pitchFamily="66" charset="77"/>
                </a:endParaRPr>
              </a:p>
            </p:txBody>
          </p:sp>
        </mc:Choice>
        <mc:Fallback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78F204B7-181D-FF41-9672-E1E18611A59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664419" y="4378492"/>
                <a:ext cx="2882803" cy="1676228"/>
              </a:xfrm>
              <a:prstGeom prst="rect">
                <a:avLst/>
              </a:prstGeom>
              <a:blipFill>
                <a:blip r:embed="rId3"/>
                <a:stretch>
                  <a:fillRect b="-30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5" name="Group 24">
            <a:extLst>
              <a:ext uri="{FF2B5EF4-FFF2-40B4-BE49-F238E27FC236}">
                <a16:creationId xmlns:a16="http://schemas.microsoft.com/office/drawing/2014/main" id="{E95E0F3D-DFF4-AC41-8924-4069FBF29DA2}"/>
              </a:ext>
            </a:extLst>
          </p:cNvPr>
          <p:cNvGrpSpPr/>
          <p:nvPr/>
        </p:nvGrpSpPr>
        <p:grpSpPr>
          <a:xfrm>
            <a:off x="7360346" y="1168836"/>
            <a:ext cx="3841940" cy="2594402"/>
            <a:chOff x="6547471" y="948764"/>
            <a:chExt cx="3841940" cy="2594402"/>
          </a:xfrm>
        </p:grpSpPr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F5470CE-0989-D447-8456-0245DBB6D8F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45178" y="1266021"/>
              <a:ext cx="2116" cy="1902190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headEnd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5E85FCA-6A30-5049-897C-AE2C5E8AC242}"/>
                </a:ext>
              </a:extLst>
            </p:cNvPr>
            <p:cNvSpPr/>
            <p:nvPr/>
          </p:nvSpPr>
          <p:spPr>
            <a:xfrm>
              <a:off x="10055665" y="2963291"/>
              <a:ext cx="3337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EA4BDAB-4FFB-FA42-968C-285C6A64576C}"/>
                </a:ext>
              </a:extLst>
            </p:cNvPr>
            <p:cNvSpPr/>
            <p:nvPr/>
          </p:nvSpPr>
          <p:spPr>
            <a:xfrm>
              <a:off x="6547471" y="948764"/>
              <a:ext cx="7954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Lucida Handwriting" panose="03010101010101010101" pitchFamily="66" charset="77"/>
                </a:rPr>
                <a:t>f</a:t>
              </a:r>
              <a:r>
                <a:rPr lang="en-US" b="1" baseline="-25000" dirty="0" err="1">
                  <a:solidFill>
                    <a:schemeClr val="accent1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(</a:t>
              </a:r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)</a:t>
              </a:r>
              <a:endParaRPr lang="en-US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8EA84D7-DCA3-B048-9596-E4E52F03C1A5}"/>
                </a:ext>
              </a:extLst>
            </p:cNvPr>
            <p:cNvCxnSpPr>
              <a:cxnSpLocks/>
            </p:cNvCxnSpPr>
            <p:nvPr/>
          </p:nvCxnSpPr>
          <p:spPr>
            <a:xfrm>
              <a:off x="6812401" y="3163126"/>
              <a:ext cx="3321616" cy="0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ADE0F9-3F0E-CE47-B21D-F14594E36FBB}"/>
                </a:ext>
              </a:extLst>
            </p:cNvPr>
            <p:cNvSpPr/>
            <p:nvPr/>
          </p:nvSpPr>
          <p:spPr>
            <a:xfrm>
              <a:off x="7463083" y="3170206"/>
              <a:ext cx="30168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a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9140ADF-C0C8-1A44-8B03-2AE33FC7EC69}"/>
                </a:ext>
              </a:extLst>
            </p:cNvPr>
            <p:cNvSpPr/>
            <p:nvPr/>
          </p:nvSpPr>
          <p:spPr>
            <a:xfrm>
              <a:off x="8806331" y="3173834"/>
              <a:ext cx="30649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b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8512610-C489-C047-9D51-C398724602D4}"/>
              </a:ext>
            </a:extLst>
          </p:cNvPr>
          <p:cNvGrpSpPr/>
          <p:nvPr/>
        </p:nvGrpSpPr>
        <p:grpSpPr>
          <a:xfrm>
            <a:off x="7664419" y="2222500"/>
            <a:ext cx="3204121" cy="1171406"/>
            <a:chOff x="7664419" y="2222500"/>
            <a:chExt cx="3204121" cy="1171406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C4C49481-72BA-9949-9796-27A94BEC76B1}"/>
                </a:ext>
              </a:extLst>
            </p:cNvPr>
            <p:cNvCxnSpPr>
              <a:stCxn id="11" idx="0"/>
            </p:cNvCxnSpPr>
            <p:nvPr/>
          </p:nvCxnSpPr>
          <p:spPr>
            <a:xfrm flipH="1" flipV="1">
              <a:off x="8407400" y="2222500"/>
              <a:ext cx="19401" cy="1167778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6CF527E-BBCA-C441-8D22-E3056BBCFB8C}"/>
                </a:ext>
              </a:extLst>
            </p:cNvPr>
            <p:cNvCxnSpPr>
              <a:cxnSpLocks/>
              <a:stCxn id="21" idx="0"/>
            </p:cNvCxnSpPr>
            <p:nvPr/>
          </p:nvCxnSpPr>
          <p:spPr>
            <a:xfrm flipV="1">
              <a:off x="9772454" y="2222500"/>
              <a:ext cx="0" cy="1171406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0C222580-1C3B-5546-BA92-627383214382}"/>
                </a:ext>
              </a:extLst>
            </p:cNvPr>
            <p:cNvCxnSpPr>
              <a:cxnSpLocks/>
            </p:cNvCxnSpPr>
            <p:nvPr/>
          </p:nvCxnSpPr>
          <p:spPr>
            <a:xfrm>
              <a:off x="8407400" y="2222500"/>
              <a:ext cx="1365054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16912C9-C50D-FF43-AFE4-96702C617156}"/>
                </a:ext>
              </a:extLst>
            </p:cNvPr>
            <p:cNvCxnSpPr>
              <a:cxnSpLocks/>
            </p:cNvCxnSpPr>
            <p:nvPr/>
          </p:nvCxnSpPr>
          <p:spPr>
            <a:xfrm>
              <a:off x="9789040" y="3383198"/>
              <a:ext cx="1079500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DFFEDF0C-BEB4-524D-B507-41825F30076C}"/>
                </a:ext>
              </a:extLst>
            </p:cNvPr>
            <p:cNvCxnSpPr>
              <a:cxnSpLocks/>
            </p:cNvCxnSpPr>
            <p:nvPr/>
          </p:nvCxnSpPr>
          <p:spPr>
            <a:xfrm>
              <a:off x="7664419" y="3383198"/>
              <a:ext cx="762382" cy="0"/>
            </a:xfrm>
            <a:prstGeom prst="line">
              <a:avLst/>
            </a:prstGeom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82459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3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18" grpId="1" uiExpand="1" build="p"/>
      <p:bldP spid="5" grpId="0"/>
      <p:bldP spid="5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57B867-711C-4948-A3DC-1847306F2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110" y="2091286"/>
            <a:ext cx="3970524" cy="13133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Normal distribution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428730" cy="4351338"/>
              </a:xfrm>
            </p:spPr>
            <p:txBody>
              <a:bodyPr>
                <a:normAutofit/>
              </a:bodyPr>
              <a:lstStyle/>
              <a:p>
                <a:pPr algn="just">
                  <a:buFont typeface="Wingdings" pitchFamily="2" charset="2"/>
                  <a:buChar char="Ø"/>
                </a:pPr>
                <a:r>
                  <a:rPr lang="en-US" b="1" dirty="0">
                    <a:latin typeface="Lucida Handwriting" panose="03010101010101010101" pitchFamily="66" charset="77"/>
                  </a:rPr>
                  <a:t>S</a:t>
                </a:r>
                <a:r>
                  <a:rPr lang="en-US" b="1" baseline="-25000" dirty="0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b="1" dirty="0">
                    <a:latin typeface="Lucida Handwriting" panose="03010101010101010101" pitchFamily="66" charset="77"/>
                  </a:rPr>
                  <a:t> = (</a:t>
                </a:r>
                <a:r>
                  <a:rPr lang="en-US" dirty="0">
                    <a:latin typeface="Lucida Handwriting" panose="03010101010101010101" pitchFamily="66" charset="77"/>
                  </a:rPr>
                  <a:t>-∞,</a:t>
                </a:r>
                <a:r>
                  <a:rPr lang="en-US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 </a:t>
                </a:r>
                <a:r>
                  <a:rPr lang="en-US" dirty="0">
                    <a:latin typeface="Lucida Handwriting" panose="03010101010101010101" pitchFamily="66" charset="77"/>
                  </a:rPr>
                  <a:t>&lt;∞</a:t>
                </a:r>
                <a:r>
                  <a:rPr lang="en-US" b="1" dirty="0">
                    <a:latin typeface="Lucida Handwriting" panose="03010101010101010101" pitchFamily="66" charset="77"/>
                  </a:rPr>
                  <a:t>)</a:t>
                </a:r>
              </a:p>
              <a:p>
                <a:pPr algn="just">
                  <a:buFont typeface="Wingdings" pitchFamily="2" charset="2"/>
                  <a:buChar char="Ø"/>
                </a:pPr>
                <a:endParaRPr lang="en-US" dirty="0"/>
              </a:p>
              <a:p>
                <a:pPr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b="1" i="0" dirty="0" smtClean="0">
                        <a:latin typeface="Lucida Handwriting" panose="03010101010101010101" pitchFamily="66" charset="77"/>
                      </a:rPr>
                      <m:t>=</m:t>
                    </m:r>
                    <m:f>
                      <m:f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1</m:t>
                        </m:r>
                      </m:num>
                      <m:den>
                        <m: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𝝈</m:t>
                        </m:r>
                        <m:rad>
                          <m:radPr>
                            <m:degHide m:val="on"/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  <m:r>
                              <a:rPr lang="en-US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𝝅</m:t>
                            </m:r>
                          </m:e>
                        </m:rad>
                      </m:den>
                    </m:f>
                    <m:sSup>
                      <m:sSup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{</m:t>
                        </m:r>
                        <m:f>
                          <m:f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1" dirty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m:rPr>
                                    <m:nor/>
                                  </m:rPr>
                                  <a:rPr lang="en-US" b="1" dirty="0">
                                    <a:solidFill>
                                      <a:srgbClr val="FF0000"/>
                                    </a:solidFill>
                                    <a:latin typeface="Lucida Handwriting" panose="03010101010101010101" pitchFamily="66" charset="77"/>
                                  </a:rPr>
                                  <m:t>x</m:t>
                                </m:r>
                                <m:r>
                                  <m:rPr>
                                    <m:nor/>
                                  </m:rPr>
                                  <a:rPr lang="en-US" dirty="0" smtClean="0">
                                    <a:latin typeface="Lucida Handwriting" panose="03010101010101010101" pitchFamily="66" charset="77"/>
                                  </a:rPr>
                                  <m:t>−</m:t>
                                </m:r>
                                <m:r>
                                  <a:rPr lang="en-US" i="1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𝜇</m:t>
                                </m:r>
                                <m:r>
                                  <a:rPr lang="en-US" b="1" i="1" dirty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b="1" i="1" dirty="0" smtClean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p>
                          </m:num>
                          <m:den>
                            <m:r>
                              <a:rPr lang="en-US" b="1" i="1" dirty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  <m:r>
                              <a:rPr lang="en-US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𝝈</m:t>
                            </m:r>
                          </m:den>
                        </m:f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}</m:t>
                        </m:r>
                      </m:sup>
                    </m:sSup>
                  </m:oMath>
                </a14:m>
                <a:endParaRPr lang="en-US" dirty="0">
                  <a:latin typeface="Lucida Handwriting" panose="03010101010101010101" pitchFamily="66" charset="77"/>
                </a:endParaRPr>
              </a:p>
              <a:p>
                <a:pPr>
                  <a:buFont typeface="Wingdings" pitchFamily="2" charset="2"/>
                  <a:buChar char="Ø"/>
                </a:pPr>
                <a:endParaRPr lang="en-US" dirty="0">
                  <a:latin typeface="Lucida Handwriting" panose="03010101010101010101" pitchFamily="66" charset="77"/>
                </a:endParaRPr>
              </a:p>
              <a:p>
                <a:pPr>
                  <a:buFont typeface="Wingdings" pitchFamily="2" charset="2"/>
                  <a:buChar char="Ø"/>
                </a:pPr>
                <a:r>
                  <a:rPr lang="en-US" dirty="0">
                    <a:latin typeface="Lucida Handwriting" panose="03010101010101010101" pitchFamily="66" charset="77"/>
                  </a:rPr>
                  <a:t>﻿</a:t>
                </a:r>
                <a:r>
                  <a:rPr lang="en-US" sz="2400" dirty="0"/>
                  <a:t>It is also known as the Gaussian distribution because the German mathematician C. F. Gauss</a:t>
                </a:r>
              </a:p>
              <a:p>
                <a:pPr>
                  <a:buFont typeface="Wingdings" pitchFamily="2" charset="2"/>
                  <a:buChar char="Ø"/>
                </a:pPr>
                <a:endParaRPr lang="en-US" sz="2400" dirty="0">
                  <a:latin typeface="Lucida Handwriting" panose="03010101010101010101" pitchFamily="66" charset="77"/>
                </a:endParaRPr>
              </a:p>
              <a:p>
                <a:pPr>
                  <a:buFont typeface="Wingdings" pitchFamily="2" charset="2"/>
                  <a:buChar char="Ø"/>
                </a:pPr>
                <a:r>
                  <a:rPr lang="en-US" sz="2400" dirty="0"/>
                  <a:t>﻿The most important distribution</a:t>
                </a:r>
              </a:p>
            </p:txBody>
          </p:sp>
        </mc:Choice>
        <mc:Fallback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428730" cy="4351338"/>
              </a:xfrm>
              <a:blipFill>
                <a:blip r:embed="rId3"/>
                <a:stretch>
                  <a:fillRect l="-1578" t="-23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5" name="Group 24">
            <a:extLst>
              <a:ext uri="{FF2B5EF4-FFF2-40B4-BE49-F238E27FC236}">
                <a16:creationId xmlns:a16="http://schemas.microsoft.com/office/drawing/2014/main" id="{E95E0F3D-DFF4-AC41-8924-4069FBF29DA2}"/>
              </a:ext>
            </a:extLst>
          </p:cNvPr>
          <p:cNvGrpSpPr/>
          <p:nvPr/>
        </p:nvGrpSpPr>
        <p:grpSpPr>
          <a:xfrm>
            <a:off x="7163308" y="1640959"/>
            <a:ext cx="4445886" cy="2201740"/>
            <a:chOff x="5943525" y="1342711"/>
            <a:chExt cx="4445886" cy="220174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5E85FCA-6A30-5049-897C-AE2C5E8AC242}"/>
                </a:ext>
              </a:extLst>
            </p:cNvPr>
            <p:cNvSpPr/>
            <p:nvPr/>
          </p:nvSpPr>
          <p:spPr>
            <a:xfrm>
              <a:off x="10055665" y="2963291"/>
              <a:ext cx="3337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endParaRPr lang="en-US" dirty="0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EA4BDAB-4FFB-FA42-968C-285C6A64576C}"/>
                </a:ext>
              </a:extLst>
            </p:cNvPr>
            <p:cNvSpPr/>
            <p:nvPr/>
          </p:nvSpPr>
          <p:spPr>
            <a:xfrm>
              <a:off x="8135255" y="1342711"/>
              <a:ext cx="7954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Lucida Handwriting" panose="03010101010101010101" pitchFamily="66" charset="77"/>
                </a:rPr>
                <a:t>f</a:t>
              </a:r>
              <a:r>
                <a:rPr lang="en-US" b="1" baseline="-25000" dirty="0" err="1">
                  <a:solidFill>
                    <a:schemeClr val="accent1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(</a:t>
              </a:r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)</a:t>
              </a:r>
              <a:endParaRPr lang="en-US" dirty="0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28EA84D7-DCA3-B048-9596-E4E52F03C1A5}"/>
                </a:ext>
              </a:extLst>
            </p:cNvPr>
            <p:cNvCxnSpPr>
              <a:cxnSpLocks/>
            </p:cNvCxnSpPr>
            <p:nvPr/>
          </p:nvCxnSpPr>
          <p:spPr>
            <a:xfrm>
              <a:off x="5943525" y="3163126"/>
              <a:ext cx="4190492" cy="0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F9140ADF-C0C8-1A44-8B03-2AE33FC7EC69}"/>
                    </a:ext>
                  </a:extLst>
                </p:cNvPr>
                <p:cNvSpPr/>
                <p:nvPr/>
              </p:nvSpPr>
              <p:spPr>
                <a:xfrm>
                  <a:off x="7800255" y="3175119"/>
                  <a:ext cx="38504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oMath>
                    </m:oMathPara>
                  </a14:m>
                  <a:endParaRPr lang="en-US" dirty="0">
                    <a:solidFill>
                      <a:srgbClr val="FF0000"/>
                    </a:solidFill>
                  </a:endParaRPr>
                </a:p>
              </p:txBody>
            </p:sp>
          </mc:Choice>
          <mc:Fallback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F9140ADF-C0C8-1A44-8B03-2AE33FC7EC69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7800255" y="3175119"/>
                  <a:ext cx="385042" cy="369332"/>
                </a:xfrm>
                <a:prstGeom prst="rect">
                  <a:avLst/>
                </a:prstGeom>
                <a:blipFill>
                  <a:blip r:embed="rId4"/>
                  <a:stretch>
                    <a:fillRect b="-322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F5470CE-0989-D447-8456-0245DBB6D8F7}"/>
                </a:ext>
              </a:extLst>
            </p:cNvPr>
            <p:cNvCxnSpPr>
              <a:cxnSpLocks/>
              <a:stCxn id="21" idx="0"/>
            </p:cNvCxnSpPr>
            <p:nvPr/>
          </p:nvCxnSpPr>
          <p:spPr>
            <a:xfrm flipV="1">
              <a:off x="7992776" y="1501977"/>
              <a:ext cx="0" cy="1673142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headEnd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F20138B7-2D2C-F843-A969-8748899C6D4A}"/>
              </a:ext>
            </a:extLst>
          </p:cNvPr>
          <p:cNvSpPr/>
          <p:nvPr/>
        </p:nvSpPr>
        <p:spPr>
          <a:xfrm>
            <a:off x="7163308" y="4330304"/>
            <a:ext cx="419049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ctr">
              <a:buFont typeface="Wingdings" pitchFamily="2" charset="2"/>
              <a:buChar char="ü"/>
            </a:pPr>
            <a:r>
              <a:rPr lang="en-US" dirty="0"/>
              <a:t>﻿the way particles of smoke dissipate in a closed room</a:t>
            </a:r>
          </a:p>
          <a:p>
            <a:pPr marL="285750" indent="-285750" algn="ctr">
              <a:buFont typeface="Wingdings" pitchFamily="2" charset="2"/>
              <a:buChar char="ü"/>
            </a:pPr>
            <a:endParaRPr lang="en-US" dirty="0"/>
          </a:p>
          <a:p>
            <a:pPr marL="285750" indent="-285750" algn="ctr">
              <a:buFont typeface="Wingdings" pitchFamily="2" charset="2"/>
              <a:buChar char="ü"/>
            </a:pPr>
            <a:r>
              <a:rPr lang="en-US" dirty="0"/>
              <a:t>﻿journey of a bottle floating in the ocean</a:t>
            </a:r>
          </a:p>
          <a:p>
            <a:pPr marL="285750" indent="-285750" algn="ctr">
              <a:buFont typeface="Wingdings" pitchFamily="2" charset="2"/>
              <a:buChar char="ü"/>
            </a:pPr>
            <a:endParaRPr lang="en-US" dirty="0"/>
          </a:p>
          <a:p>
            <a:pPr marL="285750" indent="-285750" algn="ctr">
              <a:buFont typeface="Wingdings" pitchFamily="2" charset="2"/>
              <a:buChar char="ü"/>
            </a:pPr>
            <a:r>
              <a:rPr lang="en-US" dirty="0"/>
              <a:t>﻿the white noise of cosmic background radiation</a:t>
            </a:r>
          </a:p>
        </p:txBody>
      </p:sp>
    </p:spTree>
    <p:extLst>
      <p:ext uri="{BB962C8B-B14F-4D97-AF65-F5344CB8AC3E}">
        <p14:creationId xmlns:p14="http://schemas.microsoft.com/office/powerpoint/2010/main" val="3984663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18" grpId="1" uiExpand="1" build="p"/>
      <p:bldP spid="10" grpId="0"/>
      <p:bldP spid="10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57B867-711C-4948-A3DC-1847306F2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110" y="2091286"/>
            <a:ext cx="3970524" cy="131332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Normal distribution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428730" cy="4351338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dirty="0"/>
                  <a:t>Standard normal distribution</a:t>
                </a:r>
              </a:p>
              <a:p>
                <a:pPr marL="0" indent="0" algn="just">
                  <a:buNone/>
                </a:pPr>
                <a:endParaRPr lang="en-US" dirty="0"/>
              </a:p>
              <a:p>
                <a:pPr algn="just">
                  <a:buFont typeface="Wingdings" pitchFamily="2" charset="2"/>
                  <a:buChar char="Ø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=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 </m:t>
                    </m:r>
                    <m:r>
                      <m:rPr>
                        <m:nor/>
                      </m:rPr>
                      <a:rPr lang="en-US" dirty="0" smtClean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0</m:t>
                    </m:r>
                  </m:oMath>
                </a14:m>
                <a:r>
                  <a:rPr lang="en-US" sz="2400" dirty="0"/>
                  <a:t> and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1</a:t>
                </a:r>
              </a:p>
              <a:p>
                <a:pPr>
                  <a:buFont typeface="Wingdings" pitchFamily="2" charset="2"/>
                  <a:buChar char="Ø"/>
                </a:pPr>
                <a:endParaRPr lang="en-US" dirty="0">
                  <a:latin typeface="Lucida Handwriting" panose="03010101010101010101" pitchFamily="66" charset="77"/>
                </a:endParaRPr>
              </a:p>
              <a:p>
                <a:pPr>
                  <a:buFont typeface="Wingdings" pitchFamily="2" charset="2"/>
                  <a:buChar char="Ø"/>
                </a:pPr>
                <a:r>
                  <a:rPr lang="en-US" dirty="0">
                    <a:latin typeface="Lucida Handwriting" panose="03010101010101010101" pitchFamily="66" charset="77"/>
                  </a:rPr>
                  <a:t>﻿</a:t>
                </a:r>
                <a:r>
                  <a:rPr lang="en-US" sz="2400" dirty="0"/>
                  <a:t>It is also known as the </a:t>
                </a:r>
                <a:r>
                  <a:rPr lang="en-US" sz="2400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Z</a:t>
                </a:r>
                <a:r>
                  <a:rPr lang="en-US" sz="2400" dirty="0"/>
                  <a:t> distribution</a:t>
                </a:r>
              </a:p>
              <a:p>
                <a:pPr>
                  <a:buFont typeface="Wingdings" pitchFamily="2" charset="2"/>
                  <a:buChar char="Ø"/>
                </a:pPr>
                <a:endParaRPr lang="en-US" sz="2400" dirty="0">
                  <a:latin typeface="Lucida Handwriting" panose="03010101010101010101" pitchFamily="66" charset="77"/>
                </a:endParaRPr>
              </a:p>
              <a:p>
                <a:pPr>
                  <a:buFont typeface="Wingdings" pitchFamily="2" charset="2"/>
                  <a:buChar char="Ø"/>
                </a:pPr>
                <a:r>
                  <a:rPr lang="en-US" sz="2400" dirty="0"/>
                  <a:t>﻿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240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ϕ</m:t>
                    </m:r>
                    <m:r>
                      <m:rPr>
                        <m:nor/>
                      </m:rPr>
                      <a:rPr lang="en-US" sz="2400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sz="2400" b="1" i="0" dirty="0" smtClean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Z</m:t>
                    </m:r>
                    <m:r>
                      <m:rPr>
                        <m:nor/>
                      </m:rPr>
                      <a:rPr lang="en-US" sz="2400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sz="2400" b="1" dirty="0">
                        <a:latin typeface="Lucida Handwriting" panose="03010101010101010101" pitchFamily="66" charset="77"/>
                      </a:rPr>
                      <m:t>=</m:t>
                    </m:r>
                    <m:f>
                      <m:fPr>
                        <m:ctrlPr>
                          <a:rPr lang="en-US" sz="2400" b="1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sz="2400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sz="2400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  <m:r>
                              <a:rPr lang="en-US" sz="2400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𝝅</m:t>
                            </m:r>
                          </m:e>
                        </m:rad>
                      </m:den>
                    </m:f>
                    <m:sSup>
                      <m:sSupPr>
                        <m:ctrlPr>
                          <a:rPr lang="en-US" sz="2400" b="1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dirty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sz="2400" b="1" i="1" dirty="0">
                            <a:latin typeface="Cambria Math" panose="02040503050406030204" pitchFamily="18" charset="0"/>
                          </a:rPr>
                          <m:t>{</m:t>
                        </m:r>
                        <m:f>
                          <m:fPr>
                            <m:ctrlPr>
                              <a:rPr lang="en-US" sz="2400" b="1" i="1" dirty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400" b="1" i="1" dirty="0"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p>
                              <m:sSupPr>
                                <m:ctrlPr>
                                  <a:rPr lang="en-US" sz="2400" b="1" i="1" dirty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sz="2400" b="1" i="0" dirty="0" smtClean="0">
                                    <a:solidFill>
                                      <a:srgbClr val="FF0000"/>
                                    </a:solidFill>
                                    <a:latin typeface="Lucida Handwriting" panose="03010101010101010101" pitchFamily="66" charset="77"/>
                                  </a:rPr>
                                  <m:t>Z</m:t>
                                </m:r>
                              </m:e>
                              <m:sup>
                                <m:r>
                                  <a:rPr lang="en-US" sz="2400" b="1" i="1" dirty="0">
                                    <a:latin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2400" b="1" i="1" dirty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den>
                        </m:f>
                        <m:r>
                          <a:rPr lang="en-US" sz="2400" b="1" i="1" dirty="0">
                            <a:latin typeface="Cambria Math" panose="02040503050406030204" pitchFamily="18" charset="0"/>
                          </a:rPr>
                          <m:t>}</m:t>
                        </m:r>
                      </m:sup>
                    </m:sSup>
                  </m:oMath>
                </a14:m>
                <a:endParaRPr lang="en-US" sz="2400" dirty="0"/>
              </a:p>
            </p:txBody>
          </p:sp>
        </mc:Choice>
        <mc:Fallback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428730" cy="4351338"/>
              </a:xfrm>
              <a:blipFill>
                <a:blip r:embed="rId3"/>
                <a:stretch>
                  <a:fillRect l="-177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F9140ADF-C0C8-1A44-8B03-2AE33FC7EC69}"/>
                  </a:ext>
                </a:extLst>
              </p:cNvPr>
              <p:cNvSpPr/>
              <p:nvPr/>
            </p:nvSpPr>
            <p:spPr>
              <a:xfrm>
                <a:off x="9020038" y="3473367"/>
                <a:ext cx="38504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𝝁</m:t>
                      </m:r>
                    </m:oMath>
                  </m:oMathPara>
                </a14:m>
                <a:endParaRPr lang="en-US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F9140ADF-C0C8-1A44-8B03-2AE33FC7EC6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020038" y="3473367"/>
                <a:ext cx="385042" cy="369332"/>
              </a:xfrm>
              <a:prstGeom prst="rect">
                <a:avLst/>
              </a:prstGeom>
              <a:blipFill>
                <a:blip r:embed="rId4"/>
                <a:stretch>
                  <a:fillRect b="-32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13">
            <a:extLst>
              <a:ext uri="{FF2B5EF4-FFF2-40B4-BE49-F238E27FC236}">
                <a16:creationId xmlns:a16="http://schemas.microsoft.com/office/drawing/2014/main" id="{D5E85FCA-6A30-5049-897C-AE2C5E8AC242}"/>
              </a:ext>
            </a:extLst>
          </p:cNvPr>
          <p:cNvSpPr/>
          <p:nvPr/>
        </p:nvSpPr>
        <p:spPr>
          <a:xfrm>
            <a:off x="11275448" y="3261539"/>
            <a:ext cx="333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EA4BDAB-4FFB-FA42-968C-285C6A64576C}"/>
              </a:ext>
            </a:extLst>
          </p:cNvPr>
          <p:cNvSpPr/>
          <p:nvPr/>
        </p:nvSpPr>
        <p:spPr>
          <a:xfrm>
            <a:off x="9355038" y="1640959"/>
            <a:ext cx="795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latin typeface="Lucida Handwriting" panose="03010101010101010101" pitchFamily="66" charset="77"/>
              </a:rPr>
              <a:t>f</a:t>
            </a:r>
            <a:r>
              <a:rPr lang="en-US" b="1" baseline="-25000" dirty="0" err="1">
                <a:solidFill>
                  <a:schemeClr val="accent1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)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8EA84D7-DCA3-B048-9596-E4E52F03C1A5}"/>
              </a:ext>
            </a:extLst>
          </p:cNvPr>
          <p:cNvCxnSpPr>
            <a:cxnSpLocks/>
          </p:cNvCxnSpPr>
          <p:nvPr/>
        </p:nvCxnSpPr>
        <p:spPr>
          <a:xfrm>
            <a:off x="7163308" y="3461374"/>
            <a:ext cx="4190492" cy="0"/>
          </a:xfrm>
          <a:prstGeom prst="straightConnector1">
            <a:avLst/>
          </a:prstGeom>
          <a:ln w="22225">
            <a:solidFill>
              <a:schemeClr val="bg2">
                <a:lumMod val="75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F5470CE-0989-D447-8456-0245DBB6D8F7}"/>
              </a:ext>
            </a:extLst>
          </p:cNvPr>
          <p:cNvCxnSpPr>
            <a:cxnSpLocks/>
            <a:stCxn id="21" idx="0"/>
          </p:cNvCxnSpPr>
          <p:nvPr/>
        </p:nvCxnSpPr>
        <p:spPr>
          <a:xfrm flipV="1">
            <a:off x="9212559" y="1800225"/>
            <a:ext cx="0" cy="1673142"/>
          </a:xfrm>
          <a:prstGeom prst="straightConnector1">
            <a:avLst/>
          </a:prstGeom>
          <a:ln w="22225">
            <a:solidFill>
              <a:schemeClr val="bg2">
                <a:lumMod val="75000"/>
              </a:schemeClr>
            </a:solidFill>
            <a:prstDash val="sysDash"/>
            <a:headEnd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FC63FFB-91C0-B547-A17E-4B18036303B6}"/>
                  </a:ext>
                </a:extLst>
              </p:cNvPr>
              <p:cNvSpPr/>
              <p:nvPr/>
            </p:nvSpPr>
            <p:spPr>
              <a:xfrm>
                <a:off x="8265377" y="4153460"/>
                <a:ext cx="2196049" cy="19003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200" b="1" dirty="0" smtClean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Z</m:t>
                    </m:r>
                  </m:oMath>
                </a14:m>
                <a:r>
                  <a:rPr lang="en-US" sz="3200" dirty="0"/>
                  <a:t> </a:t>
                </a:r>
                <a:r>
                  <a:rPr lang="en-US" sz="3200" dirty="0">
                    <a:latin typeface="Lucida Handwriting" panose="03010101010101010101" pitchFamily="66" charset="77"/>
                  </a:rPr>
                  <a:t>=</a:t>
                </a:r>
                <a:r>
                  <a:rPr lang="en-US" sz="32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3200" b="1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3200" b="1" dirty="0">
                            <a:solidFill>
                              <a:schemeClr val="accent1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3200" b="1" i="0" dirty="0" smtClean="0">
                            <a:solidFill>
                              <a:schemeClr val="tx1"/>
                            </a:solidFill>
                            <a:latin typeface="Lucida Handwriting" panose="03010101010101010101" pitchFamily="66" charset="77"/>
                          </a:rPr>
                          <m:t>-</m:t>
                        </m:r>
                        <m:r>
                          <a:rPr lang="en-US" sz="3200" b="1" i="1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3200" b="1" i="1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𝝁</m:t>
                        </m:r>
                      </m:num>
                      <m:den>
                        <m:r>
                          <a:rPr lang="en-US" sz="32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𝝈</m:t>
                        </m:r>
                      </m:den>
                    </m:f>
                  </m:oMath>
                </a14:m>
                <a:endParaRPr lang="en-US" sz="3200" b="1" dirty="0"/>
              </a:p>
              <a:p>
                <a:pPr algn="ctr"/>
                <a:endParaRPr lang="en-US" sz="3200" b="1" dirty="0"/>
              </a:p>
              <a:p>
                <a:pPr algn="ctr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200" b="1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</m:oMath>
                </a14:m>
                <a:r>
                  <a:rPr lang="en-US" sz="3200" dirty="0"/>
                  <a:t> </a:t>
                </a:r>
                <a:r>
                  <a:rPr lang="en-US" sz="3200" dirty="0">
                    <a:latin typeface="Lucida Handwriting" panose="03010101010101010101" pitchFamily="66" charset="77"/>
                  </a:rPr>
                  <a:t>=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3200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Z</m:t>
                    </m:r>
                    <m:r>
                      <a:rPr lang="en-US" sz="3200" b="1" i="1" dirty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32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𝝈</m:t>
                    </m:r>
                    <m:r>
                      <a:rPr lang="en-US" sz="32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3200" b="1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𝝁</m:t>
                    </m:r>
                  </m:oMath>
                </a14:m>
                <a:endParaRPr lang="en-US" sz="3200" b="1" dirty="0"/>
              </a:p>
            </p:txBody>
          </p:sp>
        </mc:Choice>
        <mc:Fallback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FFC63FFB-91C0-B547-A17E-4B18036303B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65377" y="4153460"/>
                <a:ext cx="2196049" cy="1900392"/>
              </a:xfrm>
              <a:prstGeom prst="rect">
                <a:avLst/>
              </a:prstGeom>
              <a:blipFill>
                <a:blip r:embed="rId5"/>
                <a:stretch>
                  <a:fillRect l="-2299" r="-1724" b="-993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" name="Rectangle 26">
            <a:extLst>
              <a:ext uri="{FF2B5EF4-FFF2-40B4-BE49-F238E27FC236}">
                <a16:creationId xmlns:a16="http://schemas.microsoft.com/office/drawing/2014/main" id="{D4D5075A-2B43-204D-9F91-C4C3A6BF8B09}"/>
              </a:ext>
            </a:extLst>
          </p:cNvPr>
          <p:cNvSpPr/>
          <p:nvPr/>
        </p:nvSpPr>
        <p:spPr>
          <a:xfrm>
            <a:off x="9053352" y="3485608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0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44F9049-D784-1147-B2E3-89F5758566F2}"/>
              </a:ext>
            </a:extLst>
          </p:cNvPr>
          <p:cNvCxnSpPr>
            <a:cxnSpLocks/>
          </p:cNvCxnSpPr>
          <p:nvPr/>
        </p:nvCxnSpPr>
        <p:spPr>
          <a:xfrm>
            <a:off x="8629649" y="2561359"/>
            <a:ext cx="0" cy="92599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2E1DFAB-3EDE-6D47-A1FA-DC37DB753F05}"/>
              </a:ext>
            </a:extLst>
          </p:cNvPr>
          <p:cNvCxnSpPr>
            <a:cxnSpLocks/>
          </p:cNvCxnSpPr>
          <p:nvPr/>
        </p:nvCxnSpPr>
        <p:spPr>
          <a:xfrm>
            <a:off x="9805558" y="2561359"/>
            <a:ext cx="0" cy="925990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193D0BF-EC65-274B-BF8A-6F844C665AFC}"/>
              </a:ext>
            </a:extLst>
          </p:cNvPr>
          <p:cNvCxnSpPr>
            <a:cxnSpLocks/>
          </p:cNvCxnSpPr>
          <p:nvPr/>
        </p:nvCxnSpPr>
        <p:spPr>
          <a:xfrm>
            <a:off x="11147715" y="3356264"/>
            <a:ext cx="0" cy="12414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DDC50FD-25C5-7943-A8E1-9CC95EA4C866}"/>
              </a:ext>
            </a:extLst>
          </p:cNvPr>
          <p:cNvCxnSpPr>
            <a:cxnSpLocks/>
          </p:cNvCxnSpPr>
          <p:nvPr/>
        </p:nvCxnSpPr>
        <p:spPr>
          <a:xfrm>
            <a:off x="7266930" y="3363200"/>
            <a:ext cx="0" cy="124149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8DD52AE1-C9A8-254F-A907-3723EC7D4F9E}"/>
              </a:ext>
            </a:extLst>
          </p:cNvPr>
          <p:cNvSpPr/>
          <p:nvPr/>
        </p:nvSpPr>
        <p:spPr>
          <a:xfrm>
            <a:off x="7051314" y="3488237"/>
            <a:ext cx="372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-3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63B93A20-A8BD-EE42-9611-6EEAA09ED65D}"/>
              </a:ext>
            </a:extLst>
          </p:cNvPr>
          <p:cNvSpPr/>
          <p:nvPr/>
        </p:nvSpPr>
        <p:spPr>
          <a:xfrm>
            <a:off x="10998132" y="3486567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592B5F1-E252-4244-9504-343FD3D13F0C}"/>
              </a:ext>
            </a:extLst>
          </p:cNvPr>
          <p:cNvSpPr/>
          <p:nvPr/>
        </p:nvSpPr>
        <p:spPr>
          <a:xfrm>
            <a:off x="9654715" y="3489753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1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DC07817-12AF-2746-AF05-7829598D8632}"/>
              </a:ext>
            </a:extLst>
          </p:cNvPr>
          <p:cNvSpPr/>
          <p:nvPr/>
        </p:nvSpPr>
        <p:spPr>
          <a:xfrm>
            <a:off x="8409483" y="3488699"/>
            <a:ext cx="372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-1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7F0EF17-18DB-2640-A28E-FCE49A1470B2}"/>
              </a:ext>
            </a:extLst>
          </p:cNvPr>
          <p:cNvCxnSpPr>
            <a:cxnSpLocks/>
          </p:cNvCxnSpPr>
          <p:nvPr/>
        </p:nvCxnSpPr>
        <p:spPr>
          <a:xfrm>
            <a:off x="7935190" y="3210791"/>
            <a:ext cx="0" cy="27655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CF3DC14-2B4F-C741-876C-9E1D0AECE14A}"/>
              </a:ext>
            </a:extLst>
          </p:cNvPr>
          <p:cNvCxnSpPr>
            <a:cxnSpLocks/>
          </p:cNvCxnSpPr>
          <p:nvPr/>
        </p:nvCxnSpPr>
        <p:spPr>
          <a:xfrm>
            <a:off x="10461426" y="3203855"/>
            <a:ext cx="0" cy="276558"/>
          </a:xfrm>
          <a:prstGeom prst="lin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tangle 46">
            <a:extLst>
              <a:ext uri="{FF2B5EF4-FFF2-40B4-BE49-F238E27FC236}">
                <a16:creationId xmlns:a16="http://schemas.microsoft.com/office/drawing/2014/main" id="{5CB216CC-B43E-9D4F-BC7C-138F599DEF53}"/>
              </a:ext>
            </a:extLst>
          </p:cNvPr>
          <p:cNvSpPr/>
          <p:nvPr/>
        </p:nvSpPr>
        <p:spPr>
          <a:xfrm>
            <a:off x="10310583" y="3486567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D11A074-2A67-644F-9ABF-A5C9D61034AA}"/>
              </a:ext>
            </a:extLst>
          </p:cNvPr>
          <p:cNvSpPr/>
          <p:nvPr/>
        </p:nvSpPr>
        <p:spPr>
          <a:xfrm>
            <a:off x="7709085" y="3488237"/>
            <a:ext cx="372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-2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2CD9C7AD-0841-A44E-8BAA-A1B30C0A3081}"/>
                  </a:ext>
                </a:extLst>
              </p:cNvPr>
              <p:cNvSpPr/>
              <p:nvPr/>
            </p:nvSpPr>
            <p:spPr>
              <a:xfrm>
                <a:off x="9355038" y="1653210"/>
                <a:ext cx="76815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ϕ</m:t>
                    </m:r>
                  </m:oMath>
                </a14:m>
                <a:r>
                  <a:rPr lang="en-US" dirty="0">
                    <a:latin typeface="Lucida Handwriting" panose="03010101010101010101" pitchFamily="66" charset="77"/>
                  </a:rPr>
                  <a:t>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Z</m:t>
                    </m:r>
                  </m:oMath>
                </a14:m>
                <a:r>
                  <a:rPr lang="en-US" dirty="0">
                    <a:latin typeface="Lucida Handwriting" panose="03010101010101010101" pitchFamily="66" charset="77"/>
                  </a:rPr>
                  <a:t>)</a:t>
                </a:r>
                <a:endParaRPr lang="en-US" dirty="0"/>
              </a:p>
            </p:txBody>
          </p:sp>
        </mc:Choice>
        <mc:Fallback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2CD9C7AD-0841-A44E-8BAA-A1B30C0A308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55038" y="1653210"/>
                <a:ext cx="768159" cy="369332"/>
              </a:xfrm>
              <a:prstGeom prst="rect">
                <a:avLst/>
              </a:prstGeom>
              <a:blipFill>
                <a:blip r:embed="rId6"/>
                <a:stretch>
                  <a:fillRect l="-1639" t="-3333" r="-4918" b="-2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Rectangle 49">
            <a:extLst>
              <a:ext uri="{FF2B5EF4-FFF2-40B4-BE49-F238E27FC236}">
                <a16:creationId xmlns:a16="http://schemas.microsoft.com/office/drawing/2014/main" id="{BD3595AE-F8B0-8348-B4A1-B32E9EC3D88C}"/>
              </a:ext>
            </a:extLst>
          </p:cNvPr>
          <p:cNvSpPr/>
          <p:nvPr/>
        </p:nvSpPr>
        <p:spPr>
          <a:xfrm>
            <a:off x="8156982" y="5227197"/>
            <a:ext cx="24961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rgbClr val="000000"/>
                </a:solidFill>
                <a:latin typeface="Linux Libertine"/>
              </a:rPr>
              <a:t>68–95–99.7 rule</a:t>
            </a:r>
            <a:endParaRPr lang="en-US" sz="2400" b="1" dirty="0">
              <a:solidFill>
                <a:srgbClr val="000000"/>
              </a:solidFill>
              <a:effectLst/>
              <a:latin typeface="Linux Libertine"/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4E80EBA6-07FB-E147-84F8-BB0E53BAEC40}"/>
              </a:ext>
            </a:extLst>
          </p:cNvPr>
          <p:cNvGrpSpPr/>
          <p:nvPr/>
        </p:nvGrpSpPr>
        <p:grpSpPr>
          <a:xfrm>
            <a:off x="8629649" y="3810224"/>
            <a:ext cx="1123094" cy="369332"/>
            <a:chOff x="8629649" y="4042238"/>
            <a:chExt cx="1123094" cy="369332"/>
          </a:xfrm>
        </p:grpSpPr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AFD57415-1EAA-BB46-86BD-ECDE889CBEB2}"/>
                </a:ext>
              </a:extLst>
            </p:cNvPr>
            <p:cNvCxnSpPr/>
            <p:nvPr/>
          </p:nvCxnSpPr>
          <p:spPr>
            <a:xfrm>
              <a:off x="8629649" y="4349217"/>
              <a:ext cx="1123094" cy="0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triangl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89A8F7CC-94D0-084C-99A9-025EEA641662}"/>
                </a:ext>
              </a:extLst>
            </p:cNvPr>
            <p:cNvSpPr txBox="1"/>
            <p:nvPr/>
          </p:nvSpPr>
          <p:spPr>
            <a:xfrm>
              <a:off x="8914549" y="4042238"/>
              <a:ext cx="6880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Lucida Handwriting" panose="03010101010101010101" pitchFamily="66" charset="77"/>
                </a:rPr>
                <a:t>68%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22F68581-C08D-5E4F-A404-03BDB7799505}"/>
              </a:ext>
            </a:extLst>
          </p:cNvPr>
          <p:cNvGrpSpPr/>
          <p:nvPr/>
        </p:nvGrpSpPr>
        <p:grpSpPr>
          <a:xfrm>
            <a:off x="7935190" y="4167315"/>
            <a:ext cx="2526236" cy="369332"/>
            <a:chOff x="8629649" y="4054727"/>
            <a:chExt cx="1123094" cy="369332"/>
          </a:xfrm>
        </p:grpSpPr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C643AB06-E646-4248-BB85-730EE3FF941D}"/>
                </a:ext>
              </a:extLst>
            </p:cNvPr>
            <p:cNvCxnSpPr/>
            <p:nvPr/>
          </p:nvCxnSpPr>
          <p:spPr>
            <a:xfrm>
              <a:off x="8629649" y="4349217"/>
              <a:ext cx="1123094" cy="0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triangl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A292A34-30A9-4842-8900-D03C3A861CAD}"/>
                </a:ext>
              </a:extLst>
            </p:cNvPr>
            <p:cNvSpPr txBox="1"/>
            <p:nvPr/>
          </p:nvSpPr>
          <p:spPr>
            <a:xfrm>
              <a:off x="9046849" y="4054727"/>
              <a:ext cx="305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Lucida Handwriting" panose="03010101010101010101" pitchFamily="66" charset="77"/>
                </a:rPr>
                <a:t>95%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F4B270EE-8F53-A742-902A-861D4490ADA8}"/>
              </a:ext>
            </a:extLst>
          </p:cNvPr>
          <p:cNvGrpSpPr/>
          <p:nvPr/>
        </p:nvGrpSpPr>
        <p:grpSpPr>
          <a:xfrm>
            <a:off x="7272168" y="4535878"/>
            <a:ext cx="3875547" cy="369332"/>
            <a:chOff x="8629649" y="4054727"/>
            <a:chExt cx="1123094" cy="369332"/>
          </a:xfrm>
        </p:grpSpPr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9B69FF8D-BAEB-4346-B532-041EE5CD849D}"/>
                </a:ext>
              </a:extLst>
            </p:cNvPr>
            <p:cNvCxnSpPr/>
            <p:nvPr/>
          </p:nvCxnSpPr>
          <p:spPr>
            <a:xfrm>
              <a:off x="8629649" y="4349217"/>
              <a:ext cx="1123094" cy="0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triangle"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A6C5A55-B041-A746-9B2F-BAB80346F4CF}"/>
                </a:ext>
              </a:extLst>
            </p:cNvPr>
            <p:cNvSpPr txBox="1"/>
            <p:nvPr/>
          </p:nvSpPr>
          <p:spPr>
            <a:xfrm>
              <a:off x="9046849" y="4054727"/>
              <a:ext cx="267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Lucida Handwriting" panose="03010101010101010101" pitchFamily="66" charset="77"/>
                </a:rPr>
                <a:t>99,7%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533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00"/>
                            </p:stCondLst>
                            <p:childTnLst>
                              <p:par>
                                <p:cTn id="5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00"/>
                            </p:stCondLst>
                            <p:childTnLst>
                              <p:par>
                                <p:cTn id="6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6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9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2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9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8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18" grpId="1" build="p"/>
      <p:bldP spid="21" grpId="0"/>
      <p:bldP spid="21" grpId="1"/>
      <p:bldP spid="14" grpId="0"/>
      <p:bldP spid="15" grpId="0"/>
      <p:bldP spid="15" grpId="1"/>
      <p:bldP spid="12" grpId="0"/>
      <p:bldP spid="12" grpId="1"/>
      <p:bldP spid="12" grpId="2"/>
      <p:bldP spid="27" grpId="0"/>
      <p:bldP spid="27" grpId="1"/>
      <p:bldP spid="38" grpId="0"/>
      <p:bldP spid="38" grpId="1"/>
      <p:bldP spid="39" grpId="0"/>
      <p:bldP spid="39" grpId="1"/>
      <p:bldP spid="42" grpId="0"/>
      <p:bldP spid="42" grpId="1"/>
      <p:bldP spid="43" grpId="0"/>
      <p:bldP spid="43" grpId="1"/>
      <p:bldP spid="47" grpId="0"/>
      <p:bldP spid="47" grpId="1"/>
      <p:bldP spid="48" grpId="0"/>
      <p:bldP spid="48" grpId="1"/>
      <p:bldP spid="49" grpId="0"/>
      <p:bldP spid="49" grpId="1"/>
      <p:bldP spid="50" grpId="0"/>
      <p:bldP spid="50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Waiting time distributions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D9C7373-9A90-384F-B7E6-9FE1A8F6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39567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When the random variable represents time until a certain event occurs</a:t>
            </a:r>
          </a:p>
          <a:p>
            <a:pPr marL="0" indent="0" algn="r">
              <a:buNone/>
            </a:pPr>
            <a:r>
              <a:rPr lang="en-US" sz="2000" dirty="0"/>
              <a:t>time before the manufactured product fails</a:t>
            </a:r>
          </a:p>
          <a:p>
            <a:pPr marL="0" indent="0" algn="r">
              <a:buNone/>
            </a:pPr>
            <a:r>
              <a:rPr lang="en-US" sz="2000" dirty="0"/>
              <a:t>time between costumers in a retail store</a:t>
            </a:r>
          </a:p>
          <a:p>
            <a:pPr marL="0" indent="0" algn="just">
              <a:buNone/>
            </a:pPr>
            <a:endParaRPr lang="en-US" dirty="0"/>
          </a:p>
          <a:p>
            <a:pPr algn="just">
              <a:buFont typeface="Wingdings" pitchFamily="2" charset="2"/>
              <a:buChar char="ü"/>
            </a:pPr>
            <a:r>
              <a:rPr lang="en-US" dirty="0"/>
              <a:t>Exponential distribution</a:t>
            </a:r>
          </a:p>
          <a:p>
            <a:pPr algn="just">
              <a:buFont typeface="Wingdings" pitchFamily="2" charset="2"/>
              <a:buChar char="ü"/>
            </a:pPr>
            <a:endParaRPr lang="en-US" dirty="0"/>
          </a:p>
          <a:p>
            <a:pPr algn="just">
              <a:buFont typeface="Wingdings" pitchFamily="2" charset="2"/>
              <a:buChar char="ü"/>
            </a:pPr>
            <a:r>
              <a:rPr lang="en-US" dirty="0"/>
              <a:t>Gamma distribution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49307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  <p:bldP spid="18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Waiting time distributions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639567" cy="4351338"/>
              </a:xfrm>
            </p:spPr>
            <p:txBody>
              <a:bodyPr>
                <a:normAutofit lnSpcReduction="10000"/>
              </a:bodyPr>
              <a:lstStyle/>
              <a:p>
                <a:pPr marL="0" indent="0" algn="just">
                  <a:buNone/>
                </a:pPr>
                <a:r>
                  <a:rPr lang="en-US" dirty="0"/>
                  <a:t>Exponential distribution</a:t>
                </a:r>
              </a:p>
              <a:p>
                <a:pPr marL="0" indent="0" algn="just">
                  <a:buNone/>
                </a:pPr>
                <a:endParaRPr lang="en-US" dirty="0"/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b="1" dirty="0">
                        <a:latin typeface="Lucida Handwriting" panose="03010101010101010101" pitchFamily="66" charset="77"/>
                      </a:rPr>
                      <m:t>=</m:t>
                    </m:r>
                    <m:r>
                      <a:rPr lang="en-US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𝝀</m:t>
                    </m:r>
                    <m:sSup>
                      <m:sSup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  <m:r>
                          <m:rPr>
                            <m:nor/>
                          </m:rPr>
                          <a:rPr lang="en-US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</m:sup>
                    </m:sSup>
                  </m:oMath>
                </a14:m>
                <a:r>
                  <a:rPr lang="en-US" dirty="0"/>
                  <a:t>, 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x </a:t>
                </a:r>
                <a:r>
                  <a:rPr lang="en-US" b="1" dirty="0">
                    <a:latin typeface="Lucida Handwriting" panose="03010101010101010101" pitchFamily="66" charset="77"/>
                  </a:rPr>
                  <a:t>&gt; 0</a:t>
                </a:r>
              </a:p>
              <a:p>
                <a:pPr algn="just">
                  <a:buFont typeface="Wingdings" pitchFamily="2" charset="2"/>
                  <a:buChar char="ü"/>
                </a:pPr>
                <a:endParaRPr lang="en-US" b="1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b="0" i="0" dirty="0" smtClean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b="1" i="0" dirty="0" smtClean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t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b="1" dirty="0">
                        <a:latin typeface="Lucida Handwriting" panose="03010101010101010101" pitchFamily="66" charset="77"/>
                      </a:rPr>
                      <m:t>=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1</m:t>
                    </m:r>
                    <m:r>
                      <m:rPr>
                        <m:nor/>
                      </m:rPr>
                      <a:rPr lang="en-US" dirty="0">
                        <a:latin typeface="Cambria Math" panose="02040503050406030204" pitchFamily="18" charset="0"/>
                      </a:rPr>
                      <m:t>-</m:t>
                    </m:r>
                    <m:sSup>
                      <m:sSupPr>
                        <m:ctrlPr>
                          <a:rPr lang="en-US" b="1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  <m:r>
                          <m:rPr>
                            <m:nor/>
                          </m:rPr>
                          <a:rPr lang="en-US" b="1" i="0" dirty="0" smtClean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t</m:t>
                        </m:r>
                      </m:sup>
                    </m:sSup>
                  </m:oMath>
                </a14:m>
                <a:r>
                  <a:rPr lang="en-US" dirty="0"/>
                  <a:t>, 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t </a:t>
                </a:r>
                <a:r>
                  <a:rPr lang="en-US" b="1" dirty="0">
                    <a:latin typeface="Lucida Handwriting" panose="03010101010101010101" pitchFamily="66" charset="77"/>
                  </a:rPr>
                  <a:t>&gt; 0</a:t>
                </a:r>
              </a:p>
              <a:p>
                <a:pPr algn="just">
                  <a:buFont typeface="Wingdings" pitchFamily="2" charset="2"/>
                  <a:buChar char="ü"/>
                </a:pPr>
                <a:endParaRPr lang="en-US" b="1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dirty="0"/>
                  <a:t> – rate of arrivals</a:t>
                </a:r>
              </a:p>
              <a:p>
                <a:pPr algn="just">
                  <a:buFont typeface="Wingdings" pitchFamily="2" charset="2"/>
                  <a:buChar char="ü"/>
                </a:pPr>
                <a:endParaRPr lang="en-US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:r>
                  <a:rPr lang="en-US" dirty="0"/>
                  <a:t>Closely related to Poisson distribution</a:t>
                </a:r>
              </a:p>
            </p:txBody>
          </p:sp>
        </mc:Choice>
        <mc:Fallback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639567" cy="4351338"/>
              </a:xfrm>
              <a:blipFill>
                <a:blip r:embed="rId2"/>
                <a:stretch>
                  <a:fillRect l="-1073" t="-3509"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86CFCEFB-9BA0-2946-AFDE-B521F60237AF}"/>
              </a:ext>
            </a:extLst>
          </p:cNvPr>
          <p:cNvGrpSpPr/>
          <p:nvPr/>
        </p:nvGrpSpPr>
        <p:grpSpPr>
          <a:xfrm>
            <a:off x="7847463" y="1800225"/>
            <a:ext cx="3761731" cy="1998107"/>
            <a:chOff x="6627680" y="1501977"/>
            <a:chExt cx="3761731" cy="199810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5081FE-6FA0-C544-AB78-6889AA0F3B38}"/>
                </a:ext>
              </a:extLst>
            </p:cNvPr>
            <p:cNvSpPr/>
            <p:nvPr/>
          </p:nvSpPr>
          <p:spPr>
            <a:xfrm>
              <a:off x="10055665" y="2963291"/>
              <a:ext cx="3337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292451-DF4E-7B4E-B9DE-83AC433F7C45}"/>
                </a:ext>
              </a:extLst>
            </p:cNvPr>
            <p:cNvSpPr/>
            <p:nvPr/>
          </p:nvSpPr>
          <p:spPr>
            <a:xfrm>
              <a:off x="6799429" y="1535007"/>
              <a:ext cx="7954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Lucida Handwriting" panose="03010101010101010101" pitchFamily="66" charset="77"/>
                </a:rPr>
                <a:t>f</a:t>
              </a:r>
              <a:r>
                <a:rPr lang="en-US" b="1" baseline="-25000" dirty="0" err="1">
                  <a:solidFill>
                    <a:schemeClr val="accent1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(</a:t>
              </a:r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)</a:t>
              </a:r>
              <a:endParaRPr lang="en-US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214E554-A729-BC49-BB05-F5D9BAD4726A}"/>
                </a:ext>
              </a:extLst>
            </p:cNvPr>
            <p:cNvCxnSpPr>
              <a:cxnSpLocks/>
            </p:cNvCxnSpPr>
            <p:nvPr/>
          </p:nvCxnSpPr>
          <p:spPr>
            <a:xfrm>
              <a:off x="6627680" y="3163126"/>
              <a:ext cx="3506337" cy="0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43B4692-9C12-3F44-B3BF-649D3A5FF86F}"/>
                    </a:ext>
                  </a:extLst>
                </p:cNvPr>
                <p:cNvSpPr/>
                <p:nvPr/>
              </p:nvSpPr>
              <p:spPr>
                <a:xfrm>
                  <a:off x="6627680" y="3130752"/>
                  <a:ext cx="38504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𝟎</m:t>
                        </m:r>
                      </m:oMath>
                    </m:oMathPara>
                  </a14:m>
                  <a:endParaRPr lang="en-US" dirty="0">
                    <a:solidFill>
                      <a:srgbClr val="FF0000"/>
                    </a:solidFill>
                  </a:endParaRPr>
                </a:p>
              </p:txBody>
            </p:sp>
          </mc:Choice>
          <mc:Fallback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43B4692-9C12-3F44-B3BF-649D3A5FF86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27680" y="3130752"/>
                  <a:ext cx="385042" cy="369332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8A10E2C-5B55-6944-B42C-4B67D19D67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58485" y="1501977"/>
              <a:ext cx="0" cy="1673142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headEnd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E88A3263-46CD-CB43-8AEA-74A25E6FF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9212" y="2365931"/>
            <a:ext cx="3124808" cy="103996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/>
              <p:nvPr/>
            </p:nvSpPr>
            <p:spPr>
              <a:xfrm>
                <a:off x="7847463" y="4013673"/>
                <a:ext cx="2882803" cy="131606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𝝁</m:t>
                    </m:r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 =</a:t>
                </a:r>
                <a14:m>
                  <m:oMath xmlns:m="http://schemas.openxmlformats.org/officeDocument/2006/math">
                    <m:r>
                      <a:rPr lang="en-US" sz="2400" b="1" i="0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400" b="1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1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sz="24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den>
                    </m:f>
                  </m:oMath>
                </a14:m>
                <a:endParaRPr lang="en-US" sz="2400" b="1" baseline="30000" dirty="0">
                  <a:solidFill>
                    <a:srgbClr val="FF0000"/>
                  </a:solidFill>
                  <a:latin typeface="Lucida Handwriting" panose="03010101010101010101" pitchFamily="66" charset="77"/>
                </a:endParaRPr>
              </a:p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p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1</m:t>
                        </m:r>
                      </m:num>
                      <m:den>
                        <m:sSup>
                          <m:sSupPr>
                            <m:ctrlP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2400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λ</m:t>
                            </m:r>
                          </m:e>
                          <m:sup>
                            <m: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</m:den>
                    </m:f>
                  </m:oMath>
                </a14:m>
                <a:endParaRPr lang="en-US" sz="2400" b="1" baseline="30000" dirty="0">
                  <a:latin typeface="Lucida Handwriting" panose="03010101010101010101" pitchFamily="66" charset="77"/>
                </a:endParaRPr>
              </a:p>
            </p:txBody>
          </p:sp>
        </mc:Choice>
        <mc:Fallback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7463" y="4013673"/>
                <a:ext cx="2882803" cy="1316066"/>
              </a:xfrm>
              <a:prstGeom prst="rect">
                <a:avLst/>
              </a:prstGeom>
              <a:blipFill>
                <a:blip r:embed="rId5"/>
                <a:stretch>
                  <a:fillRect b="-38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Rectangle 24">
            <a:extLst>
              <a:ext uri="{FF2B5EF4-FFF2-40B4-BE49-F238E27FC236}">
                <a16:creationId xmlns:a16="http://schemas.microsoft.com/office/drawing/2014/main" id="{A783AA0A-60B4-2F46-8ED8-E67E6289FC8C}"/>
              </a:ext>
            </a:extLst>
          </p:cNvPr>
          <p:cNvSpPr/>
          <p:nvPr/>
        </p:nvSpPr>
        <p:spPr>
          <a:xfrm>
            <a:off x="8308531" y="5566138"/>
            <a:ext cx="19606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i="1" dirty="0"/>
              <a:t>“﻿memoryless”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20800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4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0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3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18" grpId="1" uiExpand="1" build="p"/>
      <p:bldP spid="24" grpId="0"/>
      <p:bldP spid="24" grpId="1"/>
      <p:bldP spid="25" grpId="0"/>
      <p:bldP spid="25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DED672C2-56A3-354B-B404-4EF1FB99B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269" y="2407481"/>
            <a:ext cx="3165752" cy="105854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Waiting time distributions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825625"/>
                <a:ext cx="10639567" cy="4351338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dirty="0"/>
                  <a:t>Gamma distribution</a:t>
                </a:r>
              </a:p>
              <a:p>
                <a:pPr marL="0" indent="0" algn="just">
                  <a:buNone/>
                </a:pPr>
                <a:endParaRPr lang="en-US" dirty="0"/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b="1" dirty="0">
                        <a:latin typeface="Lucida Handwriting" panose="03010101010101010101" pitchFamily="66" charset="77"/>
                      </a:rPr>
                      <m:t>=</m:t>
                    </m:r>
                    <m:f>
                      <m:fPr>
                        <m:ctrlP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𝝀</m:t>
                            </m:r>
                          </m:e>
                          <m:sup>
                            <m:r>
                              <a:rPr lang="en-US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𝜶</m:t>
                            </m:r>
                          </m:sup>
                        </m:sSup>
                      </m:num>
                      <m:den>
                        <m: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𝚪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  <m:sSup>
                      <m:sSupPr>
                        <m:ctrlP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</m:e>
                      <m:sup>
                        <m: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p>
                    </m:sSup>
                    <m:sSup>
                      <m:sSupPr>
                        <m:ctrlPr>
                          <a:rPr lang="en-US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1" i="1" dirty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  <m:r>
                          <m:rPr>
                            <m:nor/>
                          </m:rPr>
                          <a:rPr lang="en-US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</m:sup>
                    </m:sSup>
                  </m:oMath>
                </a14:m>
                <a:r>
                  <a:rPr lang="en-US" dirty="0"/>
                  <a:t>, 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x </a:t>
                </a:r>
                <a:r>
                  <a:rPr lang="en-US" b="1" dirty="0">
                    <a:latin typeface="Lucida Handwriting" panose="03010101010101010101" pitchFamily="66" charset="77"/>
                  </a:rPr>
                  <a:t>&gt; 0</a:t>
                </a:r>
              </a:p>
              <a:p>
                <a:pPr algn="just">
                  <a:buFont typeface="Wingdings" pitchFamily="2" charset="2"/>
                  <a:buChar char="ü"/>
                </a:pPr>
                <a:endParaRPr lang="en-US" b="1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dirty="0"/>
                  <a:t> – rate of arrivals</a:t>
                </a:r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b="1" dirty="0">
                    <a:latin typeface="Lucida Handwriting" panose="03010101010101010101" pitchFamily="66" charset="77"/>
                  </a:rPr>
                  <a:t> </a:t>
                </a:r>
                <a:r>
                  <a:rPr lang="en-US" dirty="0"/>
                  <a:t>– shape</a:t>
                </a:r>
                <a:r>
                  <a:rPr lang="en-US" sz="2400" dirty="0">
                    <a:solidFill>
                      <a:srgbClr val="00B050"/>
                    </a:solidFill>
                  </a:rPr>
                  <a:t>*</a:t>
                </a:r>
                <a:endParaRPr lang="en-US" dirty="0">
                  <a:solidFill>
                    <a:srgbClr val="00B050"/>
                  </a:solidFill>
                </a:endParaRPr>
              </a:p>
              <a:p>
                <a:pPr algn="just">
                  <a:buFont typeface="Wingdings" pitchFamily="2" charset="2"/>
                  <a:buChar char="ü"/>
                </a:pPr>
                <a:endParaRPr lang="en-US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:r>
                  <a:rPr lang="en-US" dirty="0"/>
                  <a:t>Closely related to Poisson distribution</a:t>
                </a:r>
              </a:p>
            </p:txBody>
          </p:sp>
        </mc:Choice>
        <mc:Fallback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825625"/>
                <a:ext cx="10639567" cy="4351338"/>
              </a:xfrm>
              <a:blipFill>
                <a:blip r:embed="rId3"/>
                <a:stretch>
                  <a:fillRect l="-1073" t="-2632"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86CFCEFB-9BA0-2946-AFDE-B521F60237AF}"/>
              </a:ext>
            </a:extLst>
          </p:cNvPr>
          <p:cNvGrpSpPr/>
          <p:nvPr/>
        </p:nvGrpSpPr>
        <p:grpSpPr>
          <a:xfrm>
            <a:off x="7847463" y="1800225"/>
            <a:ext cx="3761731" cy="1998107"/>
            <a:chOff x="6627680" y="1501977"/>
            <a:chExt cx="3761731" cy="199810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5081FE-6FA0-C544-AB78-6889AA0F3B38}"/>
                </a:ext>
              </a:extLst>
            </p:cNvPr>
            <p:cNvSpPr/>
            <p:nvPr/>
          </p:nvSpPr>
          <p:spPr>
            <a:xfrm>
              <a:off x="10055665" y="2963291"/>
              <a:ext cx="3337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292451-DF4E-7B4E-B9DE-83AC433F7C45}"/>
                </a:ext>
              </a:extLst>
            </p:cNvPr>
            <p:cNvSpPr/>
            <p:nvPr/>
          </p:nvSpPr>
          <p:spPr>
            <a:xfrm>
              <a:off x="6799429" y="1535007"/>
              <a:ext cx="7954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Lucida Handwriting" panose="03010101010101010101" pitchFamily="66" charset="77"/>
                </a:rPr>
                <a:t>f</a:t>
              </a:r>
              <a:r>
                <a:rPr lang="en-US" b="1" baseline="-25000" dirty="0" err="1">
                  <a:solidFill>
                    <a:schemeClr val="accent1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(</a:t>
              </a:r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)</a:t>
              </a:r>
              <a:endParaRPr lang="en-US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43B4692-9C12-3F44-B3BF-649D3A5FF86F}"/>
                    </a:ext>
                  </a:extLst>
                </p:cNvPr>
                <p:cNvSpPr/>
                <p:nvPr/>
              </p:nvSpPr>
              <p:spPr>
                <a:xfrm>
                  <a:off x="6627680" y="3130752"/>
                  <a:ext cx="38504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𝟎</m:t>
                        </m:r>
                      </m:oMath>
                    </m:oMathPara>
                  </a14:m>
                  <a:endParaRPr lang="en-US" dirty="0">
                    <a:solidFill>
                      <a:srgbClr val="FF0000"/>
                    </a:solidFill>
                  </a:endParaRPr>
                </a:p>
              </p:txBody>
            </p:sp>
          </mc:Choice>
          <mc:Fallback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43B4692-9C12-3F44-B3BF-649D3A5FF86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27680" y="3130752"/>
                  <a:ext cx="385042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8A10E2C-5B55-6944-B42C-4B67D19D67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58485" y="1501977"/>
              <a:ext cx="0" cy="1673142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headEnd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214E554-A729-BC49-BB05-F5D9BAD4726A}"/>
                </a:ext>
              </a:extLst>
            </p:cNvPr>
            <p:cNvCxnSpPr>
              <a:cxnSpLocks/>
            </p:cNvCxnSpPr>
            <p:nvPr/>
          </p:nvCxnSpPr>
          <p:spPr>
            <a:xfrm>
              <a:off x="6627680" y="3163126"/>
              <a:ext cx="3506337" cy="0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/>
              <p:nvPr/>
            </p:nvSpPr>
            <p:spPr>
              <a:xfrm>
                <a:off x="7847463" y="4013673"/>
                <a:ext cx="2882803" cy="132497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𝝁</m:t>
                    </m:r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 =</a:t>
                </a:r>
                <a14:m>
                  <m:oMath xmlns:m="http://schemas.openxmlformats.org/officeDocument/2006/math">
                    <m:r>
                      <a:rPr lang="en-US" sz="2400" b="1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400" b="1" i="1" dirty="0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l-GR" sz="24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λ</m:t>
                        </m:r>
                      </m:den>
                    </m:f>
                  </m:oMath>
                </a14:m>
                <a:endParaRPr lang="en-US" sz="2400" b="1" dirty="0">
                  <a:latin typeface="Lucida Handwriting" panose="03010101010101010101" pitchFamily="66" charset="77"/>
                </a:endParaRPr>
              </a:p>
              <a:p>
                <a:pPr algn="ctr"/>
                <a:endParaRPr lang="en-US" sz="2400" b="1" baseline="30000" dirty="0">
                  <a:solidFill>
                    <a:srgbClr val="FF0000"/>
                  </a:solidFill>
                  <a:latin typeface="Lucida Handwriting" panose="03010101010101010101" pitchFamily="66" charset="77"/>
                </a:endParaRPr>
              </a:p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p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dirty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num>
                      <m:den>
                        <m:sSup>
                          <m:sSupPr>
                            <m:ctrlP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2400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λ</m:t>
                            </m:r>
                          </m:e>
                          <m:sup>
                            <m:r>
                              <a:rPr lang="en-US" sz="2400" b="1" i="1" dirty="0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</m:den>
                    </m:f>
                  </m:oMath>
                </a14:m>
                <a:endParaRPr lang="en-US" sz="2400" b="1" baseline="30000" dirty="0">
                  <a:latin typeface="Lucida Handwriting" panose="03010101010101010101" pitchFamily="66" charset="77"/>
                </a:endParaRPr>
              </a:p>
            </p:txBody>
          </p:sp>
        </mc:Choice>
        <mc:Fallback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7463" y="4013673"/>
                <a:ext cx="2882803" cy="1324978"/>
              </a:xfrm>
              <a:prstGeom prst="rect">
                <a:avLst/>
              </a:prstGeom>
              <a:blipFill>
                <a:blip r:embed="rId5"/>
                <a:stretch>
                  <a:fillRect b="-47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783AA0A-60B4-2F46-8ED8-E67E6289FC8C}"/>
                  </a:ext>
                </a:extLst>
              </p:cNvPr>
              <p:cNvSpPr/>
              <p:nvPr/>
            </p:nvSpPr>
            <p:spPr>
              <a:xfrm>
                <a:off x="7516961" y="5553992"/>
                <a:ext cx="3960805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dirty="0">
                    <a:solidFill>
                      <a:srgbClr val="00B050"/>
                    </a:solidFill>
                  </a:rPr>
                  <a:t>*</a:t>
                </a:r>
                <a:r>
                  <a:rPr lang="en-US" dirty="0"/>
                  <a:t> When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dirty="0"/>
                  <a:t> is an integer the distribution is known as Erlang distribution</a:t>
                </a:r>
              </a:p>
            </p:txBody>
          </p:sp>
        </mc:Choice>
        <mc:Fallback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783AA0A-60B4-2F46-8ED8-E67E6289FC8C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6961" y="5553992"/>
                <a:ext cx="3960805" cy="646331"/>
              </a:xfrm>
              <a:prstGeom prst="rect">
                <a:avLst/>
              </a:prstGeom>
              <a:blipFill>
                <a:blip r:embed="rId6"/>
                <a:stretch>
                  <a:fillRect t="-1923" r="-2556" b="-134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4068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5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8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1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4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18" grpId="1" uiExpand="1" build="p"/>
      <p:bldP spid="24" grpId="0"/>
      <p:bldP spid="24" grpId="1"/>
      <p:bldP spid="25" grpId="0"/>
      <p:bldP spid="25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Three important distributions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D9C7373-9A90-384F-B7E6-9FE1A8F6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639567" cy="4351338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/>
              <a:t>There are three important distributions used in inferential statistics</a:t>
            </a:r>
          </a:p>
          <a:p>
            <a:pPr marL="0" indent="0" algn="r">
              <a:buNone/>
            </a:pPr>
            <a:r>
              <a:rPr lang="en-US" sz="2000" dirty="0"/>
              <a:t>hypothesis testing</a:t>
            </a:r>
          </a:p>
          <a:p>
            <a:pPr marL="0" indent="0" algn="r">
              <a:buNone/>
            </a:pPr>
            <a:r>
              <a:rPr lang="en-US" sz="2000" dirty="0"/>
              <a:t>constructing confidential intervals</a:t>
            </a:r>
          </a:p>
          <a:p>
            <a:pPr marL="0" indent="0" algn="just">
              <a:buNone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 Student’s </a:t>
            </a:r>
            <a:r>
              <a:rPr lang="en-US" dirty="0">
                <a:solidFill>
                  <a:srgbClr val="7030A0"/>
                </a:solidFill>
                <a:latin typeface="Lucida Handwriting" panose="03010101010101010101" pitchFamily="66" charset="77"/>
              </a:rPr>
              <a:t>t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 distribution</a:t>
            </a:r>
          </a:p>
          <a:p>
            <a:pPr marL="0" indent="0" algn="just">
              <a:buNone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  <a:latin typeface="Lucida Handwriting" panose="03010101010101010101" pitchFamily="66" charset="77"/>
              </a:rPr>
              <a:t>𝜒</a:t>
            </a:r>
            <a:r>
              <a:rPr lang="en-US" baseline="30000" dirty="0">
                <a:solidFill>
                  <a:srgbClr val="7030A0"/>
                </a:solidFill>
                <a:latin typeface="Lucida Handwriting" panose="03010101010101010101" pitchFamily="66" charset="77"/>
              </a:rPr>
              <a:t>2</a:t>
            </a:r>
            <a:r>
              <a:rPr lang="en-US" dirty="0">
                <a:solidFill>
                  <a:srgbClr val="7030A0"/>
                </a:solidFill>
                <a:latin typeface="Lucida Handwriting" panose="03010101010101010101" pitchFamily="66" charset="77"/>
              </a:rPr>
              <a:t> </a:t>
            </a:r>
            <a:r>
              <a:rPr lang="en-US" dirty="0"/>
              <a:t>(chi-square) distribution</a:t>
            </a:r>
          </a:p>
          <a:p>
            <a:pPr marL="0" indent="0" algn="just">
              <a:buNone/>
            </a:pPr>
            <a:endParaRPr lang="en-US" dirty="0"/>
          </a:p>
          <a:p>
            <a:pPr algn="just">
              <a:buFont typeface="Wingdings" pitchFamily="2" charset="2"/>
              <a:buChar char="Ø"/>
            </a:pPr>
            <a:r>
              <a:rPr lang="en-US" dirty="0"/>
              <a:t> </a:t>
            </a:r>
            <a:r>
              <a:rPr lang="en-US" dirty="0" err="1"/>
              <a:t>Snedecor’s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  <a:latin typeface="Lucida Handwriting" panose="03010101010101010101" pitchFamily="66" charset="77"/>
              </a:rPr>
              <a:t>F</a:t>
            </a:r>
            <a:r>
              <a:rPr lang="en-US" dirty="0"/>
              <a:t> distribution</a:t>
            </a:r>
          </a:p>
        </p:txBody>
      </p:sp>
    </p:spTree>
    <p:extLst>
      <p:ext uri="{BB962C8B-B14F-4D97-AF65-F5344CB8AC3E}">
        <p14:creationId xmlns:p14="http://schemas.microsoft.com/office/powerpoint/2010/main" val="3069211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18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3766011-0AEC-2749-8AFD-C02CAABEB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4513" y="2106994"/>
            <a:ext cx="4190693" cy="13924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Three important distributions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678762" cy="4351338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sz="3200" dirty="0"/>
                  <a:t>Student’s </a:t>
                </a:r>
                <a:r>
                  <a:rPr lang="en-US" sz="3200" dirty="0">
                    <a:solidFill>
                      <a:srgbClr val="7030A0"/>
                    </a:solidFill>
                    <a:latin typeface="Lucida Handwriting" panose="03010101010101010101" pitchFamily="66" charset="77"/>
                  </a:rPr>
                  <a:t>t</a:t>
                </a:r>
                <a:r>
                  <a:rPr lang="en-US" sz="3200" dirty="0">
                    <a:solidFill>
                      <a:srgbClr val="7030A0"/>
                    </a:solidFill>
                  </a:rPr>
                  <a:t> </a:t>
                </a:r>
                <a:r>
                  <a:rPr lang="en-US" sz="3200" dirty="0"/>
                  <a:t> distribution</a:t>
                </a:r>
              </a:p>
              <a:p>
                <a:pPr marL="0" indent="0" algn="r">
                  <a:buNone/>
                </a:pPr>
                <a:r>
                  <a:rPr lang="en-US" sz="1600" dirty="0"/>
                  <a:t>estimation of</a:t>
                </a:r>
                <a:r>
                  <a:rPr lang="en-US" sz="1400" b="1" dirty="0">
                    <a:ea typeface="Cambria Math" panose="02040503050406030204" pitchFamily="18" charset="0"/>
                  </a:rPr>
                  <a:t> </a:t>
                </a:r>
                <a:r>
                  <a:rPr lang="en-US" sz="1600" dirty="0"/>
                  <a:t>population </a:t>
                </a:r>
                <a14:m>
                  <m:oMath xmlns:m="http://schemas.openxmlformats.org/officeDocument/2006/math">
                    <m:r>
                      <a:rPr lang="en-US" sz="1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𝝁</m:t>
                    </m:r>
                  </m:oMath>
                </a14:m>
                <a:endParaRPr lang="en-US" sz="1600" b="1" dirty="0">
                  <a:ea typeface="Cambria Math" panose="02040503050406030204" pitchFamily="18" charset="0"/>
                </a:endParaRPr>
              </a:p>
              <a:p>
                <a:pPr marL="0" indent="0" algn="r">
                  <a:buNone/>
                </a:pPr>
                <a:r>
                  <a:rPr lang="en-US" sz="1600" dirty="0"/>
                  <a:t>population is normally distributed</a:t>
                </a:r>
              </a:p>
              <a:p>
                <a:pPr marL="0" indent="0" algn="r">
                  <a:buNone/>
                </a:pPr>
                <a:r>
                  <a:rPr lang="en-US" sz="1600" dirty="0"/>
                  <a:t>sample size is small</a:t>
                </a:r>
              </a:p>
              <a:p>
                <a:pPr marL="0" indent="0" algn="r">
                  <a:buNone/>
                </a:pPr>
                <a:r>
                  <a:rPr lang="en-US" sz="1600" dirty="0"/>
                  <a:t>population </a:t>
                </a:r>
                <a14:m>
                  <m:oMath xmlns:m="http://schemas.openxmlformats.org/officeDocument/2006/math">
                    <m:r>
                      <a:rPr lang="en-US" sz="1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𝜹</m:t>
                    </m:r>
                  </m:oMath>
                </a14:m>
                <a:r>
                  <a:rPr lang="en-US" sz="1600" dirty="0"/>
                  <a:t> is unknown</a:t>
                </a:r>
              </a:p>
              <a:p>
                <a:pPr algn="just">
                  <a:buFont typeface="Wingdings" pitchFamily="2" charset="2"/>
                  <a:buChar char="ü"/>
                </a:pPr>
                <a:endParaRPr lang="en-US" sz="2000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000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sz="2000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sz="2000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sz="2000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sz="2000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sz="2000" b="1" dirty="0">
                        <a:latin typeface="Lucida Handwriting" panose="03010101010101010101" pitchFamily="66" charset="77"/>
                      </a:rPr>
                      <m:t>=</m:t>
                    </m:r>
                    <m:f>
                      <m:fPr>
                        <m:ctrlP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𝚪</m:t>
                        </m:r>
                        <m:d>
                          <m:dPr>
                            <m:begChr m:val="["/>
                            <m:endChr m:val="]"/>
                            <m:ctrlPr>
                              <a:rPr lang="en-US" sz="2000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0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m:rPr>
                                    <m:nor/>
                                  </m:rPr>
                                  <a:rPr lang="en-US" sz="2000" dirty="0">
                                    <a:latin typeface="Lucida Handwriting" panose="03010101010101010101" pitchFamily="66" charset="77"/>
                                  </a:rPr>
                                  <m:t>r</m:t>
                                </m:r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+</m:t>
                                </m:r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</a:rPr>
                                  <m:t>𝟏</m:t>
                                </m:r>
                              </m:num>
                              <m:den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𝟐</m:t>
                                </m:r>
                              </m:den>
                            </m:f>
                          </m:e>
                        </m:d>
                      </m:num>
                      <m:den>
                        <m:rad>
                          <m:radPr>
                            <m:degHide m:val="on"/>
                            <m:ctrlPr>
                              <a:rPr lang="en-US" sz="2000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m:rPr>
                                <m:nor/>
                              </m:rPr>
                              <a:rPr lang="en-US" sz="2000" dirty="0">
                                <a:latin typeface="Lucida Handwriting" panose="03010101010101010101" pitchFamily="66" charset="77"/>
                              </a:rPr>
                              <m:t>r</m:t>
                            </m:r>
                            <m:r>
                              <a:rPr lang="en-US" sz="200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𝝅</m:t>
                            </m:r>
                          </m:e>
                        </m:rad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𝚪</m:t>
                        </m:r>
                        <m:d>
                          <m:dPr>
                            <m:ctrlPr>
                              <a:rPr lang="en-US" sz="2000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0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m:rPr>
                                    <m:nor/>
                                  </m:rPr>
                                  <a:rPr lang="en-US" sz="2000" dirty="0">
                                    <a:latin typeface="Lucida Handwriting" panose="03010101010101010101" pitchFamily="66" charset="77"/>
                                  </a:rPr>
                                  <m:t>r</m:t>
                                </m:r>
                              </m:num>
                              <m:den>
                                <m:r>
                                  <a:rPr lang="en-US" sz="20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𝟐</m:t>
                                </m:r>
                              </m:den>
                            </m:f>
                          </m:e>
                        </m:d>
                      </m:den>
                    </m:f>
                    <m:sSup>
                      <m:sSupPr>
                        <m:ctrlP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f>
                          <m:fPr>
                            <m:ctrlPr>
                              <a:rPr lang="en-US" sz="2000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b="1" i="1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m:rPr>
                                    <m:nor/>
                                  </m:rPr>
                                  <a:rPr lang="en-US" sz="2000" b="1" dirty="0">
                                    <a:solidFill>
                                      <a:srgbClr val="FF0000"/>
                                    </a:solidFill>
                                    <a:latin typeface="Lucida Handwriting" panose="03010101010101010101" pitchFamily="66" charset="77"/>
                                  </a:rPr>
                                  <m:t>x</m:t>
                                </m:r>
                              </m:e>
                              <m:sup>
                                <m:r>
                                  <a:rPr lang="en-US" sz="2000" b="1" i="1" dirty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𝟐</m:t>
                                </m:r>
                              </m:sup>
                            </m:sSup>
                          </m:num>
                          <m:den>
                            <m:r>
                              <m:rPr>
                                <m:nor/>
                              </m:rPr>
                              <a:rPr lang="en-US" sz="2000" dirty="0">
                                <a:latin typeface="Lucida Handwriting" panose="03010101010101010101" pitchFamily="66" charset="77"/>
                              </a:rPr>
                              <m:t>r</m:t>
                            </m:r>
                          </m:den>
                        </m:f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−(</m:t>
                        </m:r>
                        <m:r>
                          <m:rPr>
                            <m:nor/>
                          </m:rPr>
                          <a:rPr lang="en-US" sz="2000" dirty="0">
                            <a:latin typeface="Lucida Handwriting" panose="03010101010101010101" pitchFamily="66" charset="77"/>
                          </a:rPr>
                          <m:t>r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)/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000" dirty="0"/>
                  <a:t>, </a:t>
                </a:r>
                <a:r>
                  <a:rPr lang="en-US" sz="2000" dirty="0">
                    <a:latin typeface="Lucida Handwriting" panose="03010101010101010101" pitchFamily="66" charset="77"/>
                  </a:rPr>
                  <a:t>-∞&lt;</a:t>
                </a:r>
                <a:r>
                  <a:rPr lang="en-US" sz="2000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 x</a:t>
                </a:r>
                <a:r>
                  <a:rPr lang="en-US" sz="2000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 </a:t>
                </a:r>
                <a:r>
                  <a:rPr lang="en-US" sz="2000" dirty="0">
                    <a:latin typeface="Lucida Handwriting" panose="03010101010101010101" pitchFamily="66" charset="77"/>
                  </a:rPr>
                  <a:t>&lt;∞</a:t>
                </a:r>
                <a:endParaRPr lang="en-US" sz="2000" b="1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:endParaRPr lang="en-US" sz="2000" b="1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:r>
                  <a:rPr lang="en-US" sz="2000" dirty="0">
                    <a:latin typeface="Lucida Handwriting" panose="03010101010101010101" pitchFamily="66" charset="77"/>
                  </a:rPr>
                  <a:t>r</a:t>
                </a:r>
                <a:r>
                  <a:rPr lang="en-US" sz="2000" dirty="0"/>
                  <a:t> – degrees of freedom</a:t>
                </a:r>
              </a:p>
            </p:txBody>
          </p:sp>
        </mc:Choice>
        <mc:Fallback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678762" cy="4351338"/>
              </a:xfrm>
              <a:blipFill>
                <a:blip r:embed="rId3"/>
                <a:stretch>
                  <a:fillRect l="-2277" t="-3216" r="-3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/>
              <p:nvPr/>
            </p:nvSpPr>
            <p:spPr>
              <a:xfrm>
                <a:off x="8124811" y="4294260"/>
                <a:ext cx="2882803" cy="12629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𝝁</m:t>
                    </m:r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 = 0</a:t>
                </a:r>
              </a:p>
              <a:p>
                <a:pPr algn="ctr"/>
                <a:endParaRPr lang="en-US" sz="2400" b="1" baseline="30000" dirty="0">
                  <a:solidFill>
                    <a:srgbClr val="FF0000"/>
                  </a:solidFill>
                  <a:latin typeface="Lucida Handwriting" panose="03010101010101010101" pitchFamily="66" charset="77"/>
                </a:endParaRPr>
              </a:p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p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r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r</m:t>
                        </m:r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𝟐</m:t>
                        </m:r>
                      </m:den>
                    </m:f>
                  </m:oMath>
                </a14:m>
                <a:endParaRPr lang="en-US" sz="2400" b="1" baseline="30000" dirty="0">
                  <a:latin typeface="Lucida Handwriting" panose="03010101010101010101" pitchFamily="66" charset="77"/>
                </a:endParaRPr>
              </a:p>
            </p:txBody>
          </p:sp>
        </mc:Choice>
        <mc:Fallback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24811" y="4294260"/>
                <a:ext cx="2882803" cy="1262910"/>
              </a:xfrm>
              <a:prstGeom prst="rect">
                <a:avLst/>
              </a:prstGeom>
              <a:blipFill>
                <a:blip r:embed="rId4"/>
                <a:stretch>
                  <a:fillRect t="-2970" b="-3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Picture 25">
            <a:extLst>
              <a:ext uri="{FF2B5EF4-FFF2-40B4-BE49-F238E27FC236}">
                <a16:creationId xmlns:a16="http://schemas.microsoft.com/office/drawing/2014/main" id="{22E6B873-EF60-F943-BF59-3F4754575A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0142" y="1976508"/>
            <a:ext cx="4112140" cy="160490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55E2FE82-AF88-1D4A-8EEF-47A931E3BDDF}"/>
              </a:ext>
            </a:extLst>
          </p:cNvPr>
          <p:cNvGrpSpPr/>
          <p:nvPr/>
        </p:nvGrpSpPr>
        <p:grpSpPr>
          <a:xfrm>
            <a:off x="7516962" y="1751310"/>
            <a:ext cx="4445886" cy="2201740"/>
            <a:chOff x="5943525" y="1342711"/>
            <a:chExt cx="4445886" cy="220174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7728F8F-ACD4-B940-9CF6-C3C562425FB6}"/>
                </a:ext>
              </a:extLst>
            </p:cNvPr>
            <p:cNvSpPr/>
            <p:nvPr/>
          </p:nvSpPr>
          <p:spPr>
            <a:xfrm>
              <a:off x="10055665" y="2963291"/>
              <a:ext cx="3337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endParaRPr lang="en-US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9CA273F-7549-E74E-846F-ECE72977FA40}"/>
                </a:ext>
              </a:extLst>
            </p:cNvPr>
            <p:cNvSpPr/>
            <p:nvPr/>
          </p:nvSpPr>
          <p:spPr>
            <a:xfrm>
              <a:off x="8135255" y="1342711"/>
              <a:ext cx="7954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Lucida Handwriting" panose="03010101010101010101" pitchFamily="66" charset="77"/>
                </a:rPr>
                <a:t>f</a:t>
              </a:r>
              <a:r>
                <a:rPr lang="en-US" b="1" baseline="-25000" dirty="0" err="1">
                  <a:solidFill>
                    <a:schemeClr val="accent1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(</a:t>
              </a:r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)</a:t>
              </a:r>
              <a:endParaRPr lang="en-US" dirty="0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A27ABA74-2615-2340-99C2-4C35359D8D23}"/>
                </a:ext>
              </a:extLst>
            </p:cNvPr>
            <p:cNvCxnSpPr>
              <a:cxnSpLocks/>
            </p:cNvCxnSpPr>
            <p:nvPr/>
          </p:nvCxnSpPr>
          <p:spPr>
            <a:xfrm>
              <a:off x="5943525" y="3163126"/>
              <a:ext cx="4190492" cy="0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3CE318D-EE47-944A-99FD-9DB5E62DE699}"/>
                </a:ext>
              </a:extLst>
            </p:cNvPr>
            <p:cNvSpPr/>
            <p:nvPr/>
          </p:nvSpPr>
          <p:spPr>
            <a:xfrm>
              <a:off x="7841934" y="3175119"/>
              <a:ext cx="30168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0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664E456-28AC-1C46-9051-92ABD65DE14F}"/>
                </a:ext>
              </a:extLst>
            </p:cNvPr>
            <p:cNvCxnSpPr>
              <a:cxnSpLocks/>
              <a:stCxn id="21" idx="0"/>
            </p:cNvCxnSpPr>
            <p:nvPr/>
          </p:nvCxnSpPr>
          <p:spPr>
            <a:xfrm flipV="1">
              <a:off x="7992777" y="1501977"/>
              <a:ext cx="0" cy="1673142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headEnd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4A07E5D9-58A7-9149-A24F-3596A01F9A50}"/>
              </a:ext>
            </a:extLst>
          </p:cNvPr>
          <p:cNvSpPr txBox="1"/>
          <p:nvPr/>
        </p:nvSpPr>
        <p:spPr>
          <a:xfrm>
            <a:off x="7551367" y="4722934"/>
            <a:ext cx="43313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similar to 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Z</a:t>
            </a:r>
            <a:r>
              <a:rPr lang="en-US" dirty="0"/>
              <a:t> distribution but has heavier tails</a:t>
            </a:r>
          </a:p>
          <a:p>
            <a:endParaRPr lang="en-US" dirty="0"/>
          </a:p>
          <a:p>
            <a:pPr algn="ctr"/>
            <a:r>
              <a:rPr lang="en-US" dirty="0">
                <a:latin typeface="Lucida Handwriting" panose="03010101010101010101" pitchFamily="66" charset="77"/>
              </a:rPr>
              <a:t>r→∞ </a:t>
            </a:r>
            <a:r>
              <a:rPr lang="en-US" dirty="0"/>
              <a:t>➭ </a:t>
            </a:r>
            <a:r>
              <a:rPr lang="en-US" dirty="0">
                <a:solidFill>
                  <a:srgbClr val="7030A0"/>
                </a:solidFill>
                <a:latin typeface="Lucida Handwriting" panose="03010101010101010101" pitchFamily="66" charset="77"/>
              </a:rPr>
              <a:t>t</a:t>
            </a:r>
            <a:r>
              <a:rPr lang="en-US" dirty="0">
                <a:latin typeface="Lucida Handwriting" panose="03010101010101010101" pitchFamily="66" charset="77"/>
              </a:rPr>
              <a:t>→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 Z</a:t>
            </a:r>
            <a:endParaRPr lang="en-US" b="1" dirty="0">
              <a:latin typeface="Lucida Handwriting" panose="03010101010101010101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08145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6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9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5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8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1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  <p:bldP spid="18" grpId="1" uiExpand="1" build="p"/>
      <p:bldP spid="24" grpId="0"/>
      <p:bldP spid="24" grpId="1"/>
      <p:bldP spid="32" grpId="0"/>
      <p:bldP spid="3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Lecture 9</a:t>
            </a:r>
          </a:p>
        </p:txBody>
      </p:sp>
    </p:spTree>
    <p:extLst>
      <p:ext uri="{BB962C8B-B14F-4D97-AF65-F5344CB8AC3E}">
        <p14:creationId xmlns:p14="http://schemas.microsoft.com/office/powerpoint/2010/main" val="899690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2181300-CB95-2949-A61B-0C69C4D7FE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8268" y="2311771"/>
            <a:ext cx="3406516" cy="11426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Three important distributions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678762" cy="4351338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sz="3200" dirty="0">
                    <a:solidFill>
                      <a:srgbClr val="7030A0"/>
                    </a:solidFill>
                    <a:latin typeface="Lucida Handwriting" panose="03010101010101010101" pitchFamily="66" charset="77"/>
                  </a:rPr>
                  <a:t>𝜒</a:t>
                </a:r>
                <a:r>
                  <a:rPr lang="en-US" sz="3200" baseline="30000" dirty="0">
                    <a:solidFill>
                      <a:srgbClr val="7030A0"/>
                    </a:solidFill>
                    <a:latin typeface="Lucida Handwriting" panose="03010101010101010101" pitchFamily="66" charset="77"/>
                  </a:rPr>
                  <a:t>2</a:t>
                </a:r>
                <a:r>
                  <a:rPr lang="en-US" sz="3200" dirty="0">
                    <a:solidFill>
                      <a:srgbClr val="7030A0"/>
                    </a:solidFill>
                    <a:latin typeface="Lucida Handwriting" panose="03010101010101010101" pitchFamily="66" charset="77"/>
                  </a:rPr>
                  <a:t> </a:t>
                </a:r>
                <a:r>
                  <a:rPr lang="en-US" sz="3200" dirty="0"/>
                  <a:t>distribution</a:t>
                </a:r>
              </a:p>
              <a:p>
                <a:pPr marL="0" indent="0" algn="r">
                  <a:buNone/>
                </a:pPr>
                <a:r>
                  <a:rPr lang="en-US" sz="1600" dirty="0"/>
                  <a:t>goodness of fit test of observed distribution to theoretical one</a:t>
                </a:r>
              </a:p>
              <a:p>
                <a:pPr marL="0" indent="0" algn="r">
                  <a:buNone/>
                </a:pPr>
                <a:r>
                  <a:rPr lang="en-US" sz="1600" dirty="0"/>
                  <a:t>independence of two criteria of qualitative data</a:t>
                </a:r>
              </a:p>
              <a:p>
                <a:pPr marL="0" indent="0" algn="r">
                  <a:buNone/>
                </a:pPr>
                <a:r>
                  <a:rPr lang="en-US" sz="1600" dirty="0"/>
                  <a:t>estimation of confidence interval for population </a:t>
                </a:r>
                <a14:m>
                  <m:oMath xmlns:m="http://schemas.openxmlformats.org/officeDocument/2006/math">
                    <m:r>
                      <a:rPr lang="en-US" sz="1600" b="1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𝜹</m:t>
                    </m:r>
                  </m:oMath>
                </a14:m>
                <a:endParaRPr lang="en-US" sz="1600" dirty="0"/>
              </a:p>
              <a:p>
                <a:pPr marL="0" indent="0" algn="just">
                  <a:buNone/>
                </a:pPr>
                <a:endParaRPr lang="en-US" sz="2000" dirty="0"/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000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sz="2000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sz="2000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sz="2000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sz="2000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sz="2000" b="1" dirty="0">
                        <a:latin typeface="Lucida Handwriting" panose="03010101010101010101" pitchFamily="66" charset="77"/>
                      </a:rPr>
                      <m:t>=</m:t>
                    </m:r>
                    <m:f>
                      <m:fPr>
                        <m:ctrlP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num>
                      <m:den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𝚪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𝒑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sSup>
                          <m:sSupPr>
                            <m:ctrlPr>
                              <a:rPr lang="en-US" sz="2000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e>
                          <m:sup>
                            <m:r>
                              <a:rPr lang="en-US" sz="2000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𝒑</m:t>
                            </m:r>
                            <m:r>
                              <a:rPr lang="en-US" sz="2000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/</m:t>
                            </m:r>
                            <m:r>
                              <a:rPr lang="en-US" sz="2000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</m:den>
                    </m:f>
                    <m:sSup>
                      <m:sSupPr>
                        <m:ctrlP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sz="2000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</m:e>
                      <m:sup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𝒑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p>
                    </m:sSup>
                    <m:sSup>
                      <m:sSupPr>
                        <m:ctrlPr>
                          <a:rPr lang="en-US" sz="2000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 i="1" dirty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m:rPr>
                            <m:nor/>
                          </m:rPr>
                          <a:rPr lang="en-US" sz="2000" b="1" i="0" dirty="0" smtClean="0">
                            <a:latin typeface="Cambria Math" panose="02040503050406030204" pitchFamily="18" charset="0"/>
                          </a:rPr>
                          <m:t>-</m:t>
                        </m:r>
                        <m:r>
                          <m:rPr>
                            <m:nor/>
                          </m:rPr>
                          <a:rPr lang="en-US" sz="2000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000" b="1" dirty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</m:oMath>
                </a14:m>
                <a:r>
                  <a:rPr lang="en-US" sz="2000" dirty="0"/>
                  <a:t>, </a:t>
                </a:r>
                <a:r>
                  <a:rPr lang="en-US" sz="2000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x </a:t>
                </a:r>
                <a:r>
                  <a:rPr lang="en-US" sz="2000" b="1" dirty="0">
                    <a:latin typeface="Lucida Handwriting" panose="03010101010101010101" pitchFamily="66" charset="77"/>
                  </a:rPr>
                  <a:t>&gt; 0</a:t>
                </a:r>
              </a:p>
              <a:p>
                <a:pPr algn="just">
                  <a:buFont typeface="Wingdings" pitchFamily="2" charset="2"/>
                  <a:buChar char="ü"/>
                </a:pPr>
                <a:endParaRPr lang="en-US" sz="2000" b="1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a:rPr lang="en-US" sz="2000" b="1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𝒑</m:t>
                    </m:r>
                  </m:oMath>
                </a14:m>
                <a:r>
                  <a:rPr lang="en-US" sz="2000" dirty="0"/>
                  <a:t> – degrees of freedom</a:t>
                </a:r>
              </a:p>
            </p:txBody>
          </p:sp>
        </mc:Choice>
        <mc:Fallback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678762" cy="4351338"/>
              </a:xfrm>
              <a:blipFill>
                <a:blip r:embed="rId3"/>
                <a:stretch>
                  <a:fillRect l="-2277" t="-3216" r="-38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86CFCEFB-9BA0-2946-AFDE-B521F60237AF}"/>
              </a:ext>
            </a:extLst>
          </p:cNvPr>
          <p:cNvGrpSpPr/>
          <p:nvPr/>
        </p:nvGrpSpPr>
        <p:grpSpPr>
          <a:xfrm>
            <a:off x="7847463" y="1800225"/>
            <a:ext cx="3761731" cy="1998107"/>
            <a:chOff x="6627680" y="1501977"/>
            <a:chExt cx="3761731" cy="199810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5081FE-6FA0-C544-AB78-6889AA0F3B38}"/>
                </a:ext>
              </a:extLst>
            </p:cNvPr>
            <p:cNvSpPr/>
            <p:nvPr/>
          </p:nvSpPr>
          <p:spPr>
            <a:xfrm>
              <a:off x="10055665" y="2963291"/>
              <a:ext cx="3337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292451-DF4E-7B4E-B9DE-83AC433F7C45}"/>
                </a:ext>
              </a:extLst>
            </p:cNvPr>
            <p:cNvSpPr/>
            <p:nvPr/>
          </p:nvSpPr>
          <p:spPr>
            <a:xfrm>
              <a:off x="6799429" y="1535007"/>
              <a:ext cx="7954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Lucida Handwriting" panose="03010101010101010101" pitchFamily="66" charset="77"/>
                </a:rPr>
                <a:t>f</a:t>
              </a:r>
              <a:r>
                <a:rPr lang="en-US" b="1" baseline="-25000" dirty="0" err="1">
                  <a:solidFill>
                    <a:schemeClr val="accent1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(</a:t>
              </a:r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)</a:t>
              </a:r>
              <a:endParaRPr lang="en-US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43B4692-9C12-3F44-B3BF-649D3A5FF86F}"/>
                    </a:ext>
                  </a:extLst>
                </p:cNvPr>
                <p:cNvSpPr/>
                <p:nvPr/>
              </p:nvSpPr>
              <p:spPr>
                <a:xfrm>
                  <a:off x="6627680" y="3130752"/>
                  <a:ext cx="38504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𝟎</m:t>
                        </m:r>
                      </m:oMath>
                    </m:oMathPara>
                  </a14:m>
                  <a:endParaRPr lang="en-US" dirty="0">
                    <a:solidFill>
                      <a:srgbClr val="FF0000"/>
                    </a:solidFill>
                  </a:endParaRPr>
                </a:p>
              </p:txBody>
            </p:sp>
          </mc:Choice>
          <mc:Fallback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43B4692-9C12-3F44-B3BF-649D3A5FF86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27680" y="3130752"/>
                  <a:ext cx="385042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8A10E2C-5B55-6944-B42C-4B67D19D67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58485" y="1501977"/>
              <a:ext cx="0" cy="1673142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headEnd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214E554-A729-BC49-BB05-F5D9BAD4726A}"/>
                </a:ext>
              </a:extLst>
            </p:cNvPr>
            <p:cNvCxnSpPr>
              <a:cxnSpLocks/>
            </p:cNvCxnSpPr>
            <p:nvPr/>
          </p:nvCxnSpPr>
          <p:spPr>
            <a:xfrm>
              <a:off x="6627680" y="3163126"/>
              <a:ext cx="3506337" cy="0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/>
              <p:nvPr/>
            </p:nvSpPr>
            <p:spPr>
              <a:xfrm>
                <a:off x="7847463" y="4013673"/>
                <a:ext cx="2882803" cy="1085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𝝁</m:t>
                    </m:r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 = p</a:t>
                </a:r>
              </a:p>
              <a:p>
                <a:pPr algn="ctr"/>
                <a:endParaRPr lang="en-US" sz="2400" b="1" baseline="30000" dirty="0">
                  <a:solidFill>
                    <a:srgbClr val="FF0000"/>
                  </a:solidFill>
                  <a:latin typeface="Lucida Handwriting" panose="03010101010101010101" pitchFamily="66" charset="77"/>
                </a:endParaRPr>
              </a:p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p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= 2p</a:t>
                </a:r>
                <a:endParaRPr lang="en-US" sz="2400" b="1" baseline="30000" dirty="0">
                  <a:latin typeface="Lucida Handwriting" panose="03010101010101010101" pitchFamily="66" charset="77"/>
                </a:endParaRPr>
              </a:p>
            </p:txBody>
          </p:sp>
        </mc:Choice>
        <mc:Fallback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7463" y="4013673"/>
                <a:ext cx="2882803" cy="1085554"/>
              </a:xfrm>
              <a:prstGeom prst="rect">
                <a:avLst/>
              </a:prstGeom>
              <a:blipFill>
                <a:blip r:embed="rId5"/>
                <a:stretch>
                  <a:fillRect t="-3448" b="-114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48EC373-D745-A844-B726-2256502F18F9}"/>
                  </a:ext>
                </a:extLst>
              </p:cNvPr>
              <p:cNvSpPr/>
              <p:nvPr/>
            </p:nvSpPr>
            <p:spPr>
              <a:xfrm>
                <a:off x="1057291" y="3773829"/>
                <a:ext cx="4324645" cy="121039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2000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sz="2000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sz="2000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sz="2000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sz="2000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sz="2000" b="1" dirty="0">
                        <a:latin typeface="Lucida Handwriting" panose="03010101010101010101" pitchFamily="66" charset="77"/>
                      </a:rPr>
                      <m:t>=</m:t>
                    </m:r>
                    <m:f>
                      <m:fPr>
                        <m:ctrlP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𝝀</m:t>
                            </m:r>
                          </m:e>
                          <m:sup>
                            <m:r>
                              <a:rPr lang="en-US" sz="2000" b="1" i="1" dirty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𝜶</m:t>
                            </m:r>
                          </m:sup>
                        </m:sSup>
                      </m:num>
                      <m:den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𝚪</m:t>
                        </m:r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  <m:sSup>
                      <m:sSupPr>
                        <m:ctrlP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sz="2000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</m:e>
                      <m:sup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p>
                    </m:sSup>
                    <m:sSup>
                      <m:sSupPr>
                        <m:ctrlPr>
                          <a:rPr lang="en-US" sz="2000" b="1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1" i="1" dirty="0">
                            <a:latin typeface="Cambria Math" panose="02040503050406030204" pitchFamily="18" charset="0"/>
                          </a:rPr>
                          <m:t>𝒆</m:t>
                        </m:r>
                      </m:e>
                      <m:sup>
                        <m:r>
                          <a:rPr lang="en-US" sz="20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𝝀</m:t>
                        </m:r>
                        <m:r>
                          <m:rPr>
                            <m:nor/>
                          </m:rPr>
                          <a:rPr lang="en-US" sz="2000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</m:sup>
                    </m:sSup>
                  </m:oMath>
                </a14:m>
                <a:r>
                  <a:rPr lang="en-US" sz="2000" dirty="0"/>
                  <a:t>,                   </a:t>
                </a:r>
                <a:r>
                  <a:rPr lang="en-US" sz="2000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x </a:t>
                </a:r>
                <a:r>
                  <a:rPr lang="en-US" sz="2000" b="1" dirty="0">
                    <a:latin typeface="Lucida Handwriting" panose="03010101010101010101" pitchFamily="66" charset="77"/>
                  </a:rPr>
                  <a:t>&gt; 0</a:t>
                </a:r>
              </a:p>
              <a:p>
                <a:endParaRPr lang="en-US" sz="2000" b="1" dirty="0">
                  <a:latin typeface="Lucida Handwriting" panose="03010101010101010101" pitchFamily="66" charset="77"/>
                </a:endParaRPr>
              </a:p>
              <a:p>
                <a:pPr/>
                <a14:m>
                  <m:oMath xmlns:m="http://schemas.openxmlformats.org/officeDocument/2006/math">
                    <m:r>
                      <a:rPr lang="en-US" sz="2000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000" b="1" dirty="0">
                    <a:latin typeface="Lucida Handwriting" panose="03010101010101010101" pitchFamily="66" charset="77"/>
                  </a:rPr>
                  <a:t>=p/2 and </a:t>
                </a:r>
                <a14:m>
                  <m:oMath xmlns:m="http://schemas.openxmlformats.org/officeDocument/2006/math">
                    <m:r>
                      <a:rPr lang="en-US" sz="2000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000" b="1" dirty="0">
                    <a:latin typeface="Lucida Handwriting" panose="03010101010101010101" pitchFamily="66" charset="77"/>
                  </a:rPr>
                  <a:t>=1/2</a:t>
                </a:r>
              </a:p>
            </p:txBody>
          </p:sp>
        </mc:Choice>
        <mc:Fallback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48EC373-D745-A844-B726-2256502F18F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57291" y="3773829"/>
                <a:ext cx="4324645" cy="1210396"/>
              </a:xfrm>
              <a:prstGeom prst="rect">
                <a:avLst/>
              </a:prstGeom>
              <a:blipFill>
                <a:blip r:embed="rId6"/>
                <a:stretch>
                  <a:fillRect l="-877" r="-292" b="-729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FD76C11-2A99-F840-8D00-D49966C91DAD}"/>
                  </a:ext>
                </a:extLst>
              </p:cNvPr>
              <p:cNvSpPr txBox="1"/>
              <p:nvPr/>
            </p:nvSpPr>
            <p:spPr>
              <a:xfrm>
                <a:off x="7516962" y="4339275"/>
                <a:ext cx="4047212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>
                    <a:solidFill>
                      <a:srgbClr val="0070C0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dirty="0"/>
                  <a:t> </a:t>
                </a:r>
                <a:r>
                  <a:rPr lang="en-US" dirty="0">
                    <a:latin typeface="Lucida Handwriting" panose="03010101010101010101" pitchFamily="66" charset="77"/>
                  </a:rPr>
                  <a:t>~ 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Z</a:t>
                </a:r>
                <a:r>
                  <a:rPr lang="en-US" dirty="0"/>
                  <a:t> ➭ </a:t>
                </a:r>
                <a:r>
                  <a:rPr lang="en-US" b="1" dirty="0">
                    <a:solidFill>
                      <a:srgbClr val="0070C0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dirty="0"/>
                  <a:t> </a:t>
                </a:r>
                <a:r>
                  <a:rPr lang="en-US" b="1" baseline="30000" dirty="0">
                    <a:latin typeface="Lucida Handwriting" panose="03010101010101010101" pitchFamily="66" charset="77"/>
                  </a:rPr>
                  <a:t>2</a:t>
                </a:r>
                <a:r>
                  <a:rPr lang="en-US" b="1" dirty="0">
                    <a:latin typeface="Lucida Handwriting" panose="03010101010101010101" pitchFamily="66" charset="77"/>
                  </a:rPr>
                  <a:t> =</a:t>
                </a:r>
                <a:r>
                  <a:rPr lang="en-US" dirty="0"/>
                  <a:t> </a:t>
                </a:r>
                <a:r>
                  <a:rPr lang="en-US" dirty="0">
                    <a:solidFill>
                      <a:srgbClr val="7030A0"/>
                    </a:solidFill>
                    <a:latin typeface="Lucida Handwriting" panose="03010101010101010101" pitchFamily="66" charset="77"/>
                  </a:rPr>
                  <a:t>𝜒</a:t>
                </a:r>
                <a:r>
                  <a:rPr lang="en-US" baseline="30000" dirty="0">
                    <a:solidFill>
                      <a:srgbClr val="7030A0"/>
                    </a:solidFill>
                    <a:latin typeface="Lucida Handwriting" panose="03010101010101010101" pitchFamily="66" charset="77"/>
                  </a:rPr>
                  <a:t>2</a:t>
                </a:r>
                <a:r>
                  <a:rPr lang="en-US" dirty="0">
                    <a:latin typeface="Lucida Handwriting" panose="03010101010101010101" pitchFamily="66" charset="77"/>
                  </a:rPr>
                  <a:t>(p=1)</a:t>
                </a:r>
              </a:p>
              <a:p>
                <a:pPr algn="ctr"/>
                <a:endParaRPr lang="en-US" dirty="0">
                  <a:latin typeface="Lucida Handwriting" panose="03010101010101010101" pitchFamily="66" charset="77"/>
                </a:endParaRPr>
              </a:p>
              <a:p>
                <a:pPr algn="ctr"/>
                <a:r>
                  <a:rPr lang="en-US" dirty="0"/>
                  <a:t>right-skewed</a:t>
                </a:r>
              </a:p>
              <a:p>
                <a:pPr algn="ctr"/>
                <a:endParaRPr lang="en-US" dirty="0"/>
              </a:p>
              <a:p>
                <a:pPr algn="ctr"/>
                <a:r>
                  <a:rPr lang="en-US" dirty="0">
                    <a:solidFill>
                      <a:srgbClr val="7030A0"/>
                    </a:solidFill>
                    <a:latin typeface="Lucida Handwriting" panose="03010101010101010101" pitchFamily="66" charset="77"/>
                  </a:rPr>
                  <a:t>𝜒</a:t>
                </a:r>
                <a:r>
                  <a:rPr lang="en-US" baseline="30000" dirty="0">
                    <a:solidFill>
                      <a:srgbClr val="7030A0"/>
                    </a:solidFill>
                    <a:latin typeface="Lucida Handwriting" panose="03010101010101010101" pitchFamily="66" charset="77"/>
                  </a:rPr>
                  <a:t>2</a:t>
                </a:r>
                <a:r>
                  <a:rPr lang="en-US" dirty="0">
                    <a:latin typeface="Lucida Handwriting" panose="03010101010101010101" pitchFamily="66" charset="77"/>
                  </a:rPr>
                  <a:t>(p) = Gamma(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b="1" dirty="0">
                    <a:latin typeface="Lucida Handwriting" panose="03010101010101010101" pitchFamily="66" charset="77"/>
                  </a:rPr>
                  <a:t>=p/2,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b="1" dirty="0">
                    <a:latin typeface="Lucida Handwriting" panose="03010101010101010101" pitchFamily="66" charset="77"/>
                  </a:rPr>
                  <a:t>=1/2</a:t>
                </a:r>
                <a:r>
                  <a:rPr lang="en-US" dirty="0">
                    <a:latin typeface="Lucida Handwriting" panose="03010101010101010101" pitchFamily="66" charset="77"/>
                  </a:rPr>
                  <a:t>)</a:t>
                </a:r>
                <a:endParaRPr lang="en-US" dirty="0"/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1FD76C11-2A99-F840-8D00-D49966C91D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16962" y="4339275"/>
                <a:ext cx="4047212" cy="1477328"/>
              </a:xfrm>
              <a:prstGeom prst="rect">
                <a:avLst/>
              </a:prstGeom>
              <a:blipFill>
                <a:blip r:embed="rId7"/>
                <a:stretch>
                  <a:fillRect l="-313" t="-3419" r="-313" b="-51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881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9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5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8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1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  <p:bldP spid="18" grpId="1" uiExpand="1" build="p"/>
      <p:bldP spid="24" grpId="0"/>
      <p:bldP spid="24" grpId="1"/>
      <p:bldP spid="3" grpId="0"/>
      <p:bldP spid="3" grpId="1"/>
      <p:bldP spid="7" grpId="0"/>
      <p:bldP spid="7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4008BE2-C5DE-D04E-9D38-6FE9E7900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737" y="2362925"/>
            <a:ext cx="3362753" cy="1108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Three important distributions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654422" cy="4351338"/>
              </a:xfrm>
            </p:spPr>
            <p:txBody>
              <a:bodyPr>
                <a:normAutofit/>
              </a:bodyPr>
              <a:lstStyle/>
              <a:p>
                <a:pPr marL="0" indent="0" algn="just">
                  <a:buNone/>
                </a:pPr>
                <a:r>
                  <a:rPr lang="en-US" sz="3200" dirty="0"/>
                  <a:t>Snedecor’s </a:t>
                </a:r>
                <a:r>
                  <a:rPr lang="en-US" sz="3200" dirty="0">
                    <a:solidFill>
                      <a:srgbClr val="7030A0"/>
                    </a:solidFill>
                    <a:latin typeface="Lucida Handwriting" panose="03010101010101010101" pitchFamily="66" charset="77"/>
                  </a:rPr>
                  <a:t>F</a:t>
                </a:r>
                <a:r>
                  <a:rPr lang="en-US" sz="3200" dirty="0"/>
                  <a:t> distribution</a:t>
                </a:r>
              </a:p>
              <a:p>
                <a:pPr marL="0" indent="0" algn="r">
                  <a:buNone/>
                </a:pPr>
                <a:r>
                  <a:rPr lang="en-US" sz="1600" dirty="0"/>
                  <a:t>test 𝜹</a:t>
                </a:r>
                <a:r>
                  <a:rPr lang="en-US" sz="1600" baseline="-25000" dirty="0">
                    <a:latin typeface="Lucida Handwriting" panose="03010101010101010101" pitchFamily="66" charset="77"/>
                  </a:rPr>
                  <a:t>1</a:t>
                </a:r>
                <a:r>
                  <a:rPr lang="en-US" sz="1600" dirty="0"/>
                  <a:t>/𝜹</a:t>
                </a:r>
                <a:r>
                  <a:rPr lang="en-US" sz="1600" baseline="-25000" dirty="0">
                    <a:latin typeface="Lucida Handwriting" panose="03010101010101010101" pitchFamily="66" charset="77"/>
                  </a:rPr>
                  <a:t>2</a:t>
                </a:r>
                <a:r>
                  <a:rPr lang="en-US" sz="1600" dirty="0"/>
                  <a:t> ratio of two independent normally distributed populations</a:t>
                </a:r>
              </a:p>
              <a:p>
                <a:pPr marL="0" indent="0" algn="just">
                  <a:buNone/>
                </a:pPr>
                <a:endParaRPr lang="en-US" sz="2000" dirty="0"/>
              </a:p>
              <a:p>
                <a:pPr algn="just">
                  <a:buFont typeface="Wingdings" pitchFamily="2" charset="2"/>
                  <a:buChar char="ü"/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sz="1800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sz="1800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sz="1800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sz="1800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sz="1800" dirty="0">
                        <a:latin typeface="Lucida Handwriting" panose="03010101010101010101" pitchFamily="66" charset="77"/>
                      </a:rPr>
                      <m:t>)</m:t>
                    </m:r>
                    <m:r>
                      <m:rPr>
                        <m:nor/>
                      </m:rPr>
                      <a:rPr lang="en-US" sz="1800" b="1" dirty="0">
                        <a:latin typeface="Lucida Handwriting" panose="03010101010101010101" pitchFamily="66" charset="77"/>
                      </a:rPr>
                      <m:t>=</m:t>
                    </m:r>
                    <m:f>
                      <m:fPr>
                        <m:ctrlP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𝚪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[</m:t>
                        </m:r>
                        <m:r>
                          <a:rPr lang="en-US" sz="18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1800" dirty="0">
                            <a:latin typeface="Lucida Handwriting" panose="03010101010101010101" pitchFamily="66" charset="77"/>
                          </a:rPr>
                          <m:t>m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1800" dirty="0">
                            <a:latin typeface="Lucida Handwriting" panose="03010101010101010101" pitchFamily="66" charset="77"/>
                          </a:rPr>
                          <m:t>n</m:t>
                        </m:r>
                        <m:r>
                          <a:rPr lang="en-US" sz="18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]</m:t>
                        </m:r>
                      </m:num>
                      <m:den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𝚪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1800" dirty="0">
                            <a:latin typeface="Lucida Handwriting" panose="03010101010101010101" pitchFamily="66" charset="77"/>
                          </a:rPr>
                          <m:t>m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  <m:r>
                          <a:rPr lang="en-US" sz="18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𝚪</m:t>
                        </m:r>
                        <m:r>
                          <a:rPr lang="en-US" sz="18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1800" dirty="0">
                            <a:latin typeface="Lucida Handwriting" panose="03010101010101010101" pitchFamily="66" charset="77"/>
                          </a:rPr>
                          <m:t>n</m:t>
                        </m:r>
                        <m:r>
                          <a:rPr lang="en-US" sz="18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r>
                          <a:rPr lang="en-US" sz="18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  <m:r>
                          <a:rPr lang="en-US" sz="1800" b="1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  <m:sSup>
                      <m:sSupPr>
                        <m:ctrlP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800" b="1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800" b="1" i="1" dirty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m:rPr>
                                    <m:nor/>
                                  </m:rPr>
                                  <a:rPr lang="en-US" sz="1800" dirty="0">
                                    <a:latin typeface="Lucida Handwriting" panose="03010101010101010101" pitchFamily="66" charset="77"/>
                                  </a:rPr>
                                  <m:t>m</m:t>
                                </m:r>
                              </m:num>
                              <m:den>
                                <m:r>
                                  <m:rPr>
                                    <m:nor/>
                                  </m:rPr>
                                  <a:rPr lang="en-US" sz="1800" dirty="0">
                                    <a:latin typeface="Lucida Handwriting" panose="03010101010101010101" pitchFamily="66" charset="77"/>
                                  </a:rPr>
                                  <m:t>n</m:t>
                                </m:r>
                              </m:den>
                            </m:f>
                          </m:e>
                        </m:d>
                      </m:e>
                      <m:sup>
                        <m:r>
                          <m:rPr>
                            <m:nor/>
                          </m:rPr>
                          <a:rPr lang="en-US" sz="1800" dirty="0">
                            <a:latin typeface="Lucida Handwriting" panose="03010101010101010101" pitchFamily="66" charset="77"/>
                          </a:rPr>
                          <m:t>m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  <m:sSup>
                      <m:sSupPr>
                        <m:ctrlP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sz="1800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</m:e>
                      <m:sup>
                        <m:r>
                          <m:rPr>
                            <m:nor/>
                          </m:rPr>
                          <a:rPr lang="en-US" sz="1800" dirty="0">
                            <a:latin typeface="Lucida Handwriting" panose="03010101010101010101" pitchFamily="66" charset="77"/>
                          </a:rPr>
                          <m:t>m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/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sz="1800" b="1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p>
                    </m:sSup>
                    <m:sSup>
                      <m:sSupPr>
                        <m:ctrlPr>
                          <a:rPr lang="en-US" sz="1800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sz="1800" b="1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1" i="1" dirty="0" smtClean="0">
                                <a:latin typeface="Cambria Math" panose="02040503050406030204" pitchFamily="18" charset="0"/>
                              </a:rPr>
                              <m:t>𝟏</m:t>
                            </m:r>
                            <m:r>
                              <a:rPr lang="en-US" sz="1800" b="1" i="1" dirty="0" smtClean="0">
                                <a:latin typeface="Cambria Math" panose="020405030504060302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1800" b="1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m:rPr>
                                    <m:nor/>
                                  </m:rPr>
                                  <a:rPr lang="en-US" sz="1800" dirty="0">
                                    <a:latin typeface="Lucida Handwriting" panose="03010101010101010101" pitchFamily="66" charset="77"/>
                                  </a:rPr>
                                  <m:t>m</m:t>
                                </m:r>
                              </m:num>
                              <m:den>
                                <m:r>
                                  <m:rPr>
                                    <m:nor/>
                                  </m:rPr>
                                  <a:rPr lang="en-US" sz="1800" dirty="0">
                                    <a:latin typeface="Lucida Handwriting" panose="03010101010101010101" pitchFamily="66" charset="77"/>
                                  </a:rPr>
                                  <m:t>n</m:t>
                                </m:r>
                              </m:den>
                            </m:f>
                            <m:r>
                              <m:rPr>
                                <m:nor/>
                              </m:rPr>
                              <a:rPr lang="en-US" sz="1800" b="1" dirty="0">
                                <a:solidFill>
                                  <a:srgbClr val="FF0000"/>
                                </a:solidFill>
                                <a:latin typeface="Lucida Handwriting" panose="03010101010101010101" pitchFamily="66" charset="77"/>
                              </a:rPr>
                              <m:t>x</m:t>
                            </m:r>
                          </m:e>
                        </m:d>
                      </m:e>
                      <m:sup>
                        <m:r>
                          <m:rPr>
                            <m:nor/>
                          </m:rPr>
                          <a:rPr lang="en-US" sz="1800" b="1" i="0" dirty="0" smtClean="0">
                            <a:latin typeface="Cambria Math" panose="02040503050406030204" pitchFamily="18" charset="0"/>
                          </a:rPr>
                          <m:t>-(</m:t>
                        </m:r>
                        <m:r>
                          <m:rPr>
                            <m:nor/>
                          </m:rPr>
                          <a:rPr lang="en-US" sz="1800" dirty="0">
                            <a:latin typeface="Lucida Handwriting" panose="03010101010101010101" pitchFamily="66" charset="77"/>
                          </a:rPr>
                          <m:t>m</m:t>
                        </m:r>
                        <m:r>
                          <m:rPr>
                            <m:nor/>
                          </m:rPr>
                          <a:rPr lang="en-US" sz="1800" b="1" i="0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1800" dirty="0">
                            <a:latin typeface="Lucida Handwriting" panose="03010101010101010101" pitchFamily="66" charset="77"/>
                          </a:rPr>
                          <m:t>n</m:t>
                        </m:r>
                        <m:r>
                          <m:rPr>
                            <m:nor/>
                          </m:rPr>
                          <a:rPr lang="en-US" sz="1800" b="1" i="0" dirty="0" smtClean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1800" b="1" dirty="0">
                            <a:latin typeface="Cambria Math" panose="02040503050406030204" pitchFamily="18" charset="0"/>
                          </a:rPr>
                          <m:t>/2</m:t>
                        </m:r>
                      </m:sup>
                    </m:sSup>
                  </m:oMath>
                </a14:m>
                <a:r>
                  <a:rPr lang="en-US" sz="2000" dirty="0"/>
                  <a:t>,</a:t>
                </a:r>
              </a:p>
              <a:p>
                <a:pPr marL="0" indent="0" algn="ctr">
                  <a:buNone/>
                </a:pPr>
                <a:r>
                  <a:rPr lang="en-US" sz="2000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x </a:t>
                </a:r>
                <a:r>
                  <a:rPr lang="en-US" sz="2000" b="1" dirty="0">
                    <a:latin typeface="Lucida Handwriting" panose="03010101010101010101" pitchFamily="66" charset="77"/>
                  </a:rPr>
                  <a:t>&gt; 0</a:t>
                </a:r>
              </a:p>
              <a:p>
                <a:pPr algn="just">
                  <a:buFont typeface="Wingdings" pitchFamily="2" charset="2"/>
                  <a:buChar char="ü"/>
                </a:pPr>
                <a:endParaRPr lang="en-US" sz="2000" b="1" dirty="0">
                  <a:latin typeface="Lucida Handwriting" panose="03010101010101010101" pitchFamily="66" charset="77"/>
                </a:endParaRPr>
              </a:p>
              <a:p>
                <a:pPr algn="just">
                  <a:buFont typeface="Wingdings" pitchFamily="2" charset="2"/>
                  <a:buChar char="ü"/>
                </a:pPr>
                <a:r>
                  <a:rPr lang="en-US" sz="2000" dirty="0">
                    <a:latin typeface="Lucida Handwriting" panose="03010101010101010101" pitchFamily="66" charset="77"/>
                  </a:rPr>
                  <a:t>m </a:t>
                </a:r>
                <a:r>
                  <a:rPr lang="en-US" sz="2000" dirty="0"/>
                  <a:t> and </a:t>
                </a:r>
                <a:r>
                  <a:rPr lang="en-US" sz="2000" dirty="0">
                    <a:latin typeface="Lucida Handwriting" panose="03010101010101010101" pitchFamily="66" charset="77"/>
                  </a:rPr>
                  <a:t>n </a:t>
                </a:r>
                <a:r>
                  <a:rPr lang="en-US" sz="2000" dirty="0"/>
                  <a:t>– degrees of freedom of two populations</a:t>
                </a:r>
              </a:p>
            </p:txBody>
          </p:sp>
        </mc:Choice>
        <mc:Fallback>
          <p:sp>
            <p:nvSpPr>
              <p:cNvPr id="18" name="Content Placeholder 17">
                <a:extLst>
                  <a:ext uri="{FF2B5EF4-FFF2-40B4-BE49-F238E27FC236}">
                    <a16:creationId xmlns:a16="http://schemas.microsoft.com/office/drawing/2014/main" id="{DD9C7373-9A90-384F-B7E6-9FE1A8F6F6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654422" cy="4351338"/>
              </a:xfrm>
              <a:blipFill>
                <a:blip r:embed="rId3"/>
                <a:stretch>
                  <a:fillRect l="-2286" t="-3216" r="-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" name="Group 8">
            <a:extLst>
              <a:ext uri="{FF2B5EF4-FFF2-40B4-BE49-F238E27FC236}">
                <a16:creationId xmlns:a16="http://schemas.microsoft.com/office/drawing/2014/main" id="{86CFCEFB-9BA0-2946-AFDE-B521F60237AF}"/>
              </a:ext>
            </a:extLst>
          </p:cNvPr>
          <p:cNvGrpSpPr/>
          <p:nvPr/>
        </p:nvGrpSpPr>
        <p:grpSpPr>
          <a:xfrm>
            <a:off x="7994651" y="1825625"/>
            <a:ext cx="3761731" cy="1998107"/>
            <a:chOff x="6627680" y="1501977"/>
            <a:chExt cx="3761731" cy="199810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35081FE-6FA0-C544-AB78-6889AA0F3B38}"/>
                </a:ext>
              </a:extLst>
            </p:cNvPr>
            <p:cNvSpPr/>
            <p:nvPr/>
          </p:nvSpPr>
          <p:spPr>
            <a:xfrm>
              <a:off x="10055665" y="2963291"/>
              <a:ext cx="3337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1292451-DF4E-7B4E-B9DE-83AC433F7C45}"/>
                </a:ext>
              </a:extLst>
            </p:cNvPr>
            <p:cNvSpPr/>
            <p:nvPr/>
          </p:nvSpPr>
          <p:spPr>
            <a:xfrm>
              <a:off x="6799429" y="1535007"/>
              <a:ext cx="79541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Lucida Handwriting" panose="03010101010101010101" pitchFamily="66" charset="77"/>
                </a:rPr>
                <a:t>f</a:t>
              </a:r>
              <a:r>
                <a:rPr lang="en-US" b="1" baseline="-25000" dirty="0" err="1">
                  <a:solidFill>
                    <a:schemeClr val="accent1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(</a:t>
              </a:r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)</a:t>
              </a:r>
              <a:endParaRPr lang="en-US" dirty="0"/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43B4692-9C12-3F44-B3BF-649D3A5FF86F}"/>
                    </a:ext>
                  </a:extLst>
                </p:cNvPr>
                <p:cNvSpPr/>
                <p:nvPr/>
              </p:nvSpPr>
              <p:spPr>
                <a:xfrm>
                  <a:off x="6627680" y="3130752"/>
                  <a:ext cx="38504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b="1" i="1" dirty="0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𝟎</m:t>
                        </m:r>
                      </m:oMath>
                    </m:oMathPara>
                  </a14:m>
                  <a:endParaRPr lang="en-US" dirty="0">
                    <a:solidFill>
                      <a:srgbClr val="FF0000"/>
                    </a:solidFill>
                  </a:endParaRPr>
                </a:p>
              </p:txBody>
            </p:sp>
          </mc:Choice>
          <mc:Fallback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43B4692-9C12-3F44-B3BF-649D3A5FF86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627680" y="3130752"/>
                  <a:ext cx="385042" cy="369332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8A10E2C-5B55-6944-B42C-4B67D19D67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58485" y="1501977"/>
              <a:ext cx="0" cy="1673142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headEnd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6214E554-A729-BC49-BB05-F5D9BAD4726A}"/>
                </a:ext>
              </a:extLst>
            </p:cNvPr>
            <p:cNvCxnSpPr>
              <a:cxnSpLocks/>
            </p:cNvCxnSpPr>
            <p:nvPr/>
          </p:nvCxnSpPr>
          <p:spPr>
            <a:xfrm>
              <a:off x="6627680" y="3163126"/>
              <a:ext cx="3506337" cy="0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/>
              <p:nvPr/>
            </p:nvSpPr>
            <p:spPr>
              <a:xfrm>
                <a:off x="7847463" y="4013673"/>
                <a:ext cx="2882803" cy="155767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4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𝝁</m:t>
                    </m:r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n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n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+1</m:t>
                        </m:r>
                      </m:den>
                    </m:f>
                  </m:oMath>
                </a14:m>
                <a:endParaRPr lang="en-US" sz="2400" b="1" dirty="0">
                  <a:latin typeface="Lucida Handwriting" panose="03010101010101010101" pitchFamily="66" charset="77"/>
                </a:endParaRPr>
              </a:p>
              <a:p>
                <a:pPr algn="ctr"/>
                <a:endParaRPr lang="en-US" sz="2400" b="1" baseline="30000" dirty="0">
                  <a:solidFill>
                    <a:srgbClr val="FF0000"/>
                  </a:solidFill>
                  <a:latin typeface="Lucida Handwriting" panose="03010101010101010101" pitchFamily="66" charset="77"/>
                </a:endParaRPr>
              </a:p>
              <a:p>
                <a:pPr algn="ctr"/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𝜹</m:t>
                        </m:r>
                      </m:e>
                      <m:sup>
                        <m:r>
                          <a:rPr lang="en-US" sz="2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400" b="1" dirty="0">
                    <a:latin typeface="Lucida Handwriting" panose="03010101010101010101" pitchFamily="66" charset="77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400" b="1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𝟐</m:t>
                        </m:r>
                        <m:sSup>
                          <m:sSupPr>
                            <m:ctrlP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nor/>
                              </m:rPr>
                              <a:rPr lang="en-US" sz="2400" dirty="0">
                                <a:latin typeface="Lucida Handwriting" panose="03010101010101010101" pitchFamily="66" charset="77"/>
                              </a:rPr>
                              <m:t>n</m:t>
                            </m:r>
                          </m:e>
                          <m:sup>
                            <m:r>
                              <a:rPr lang="en-US" sz="2400" b="1" i="1" smtClean="0">
                                <a:latin typeface="Cambria Math" panose="02040503050406030204" pitchFamily="18" charset="0"/>
                              </a:rPr>
                              <m:t>𝟐</m:t>
                            </m:r>
                          </m:sup>
                        </m:sSup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m</m:t>
                        </m:r>
                        <m:r>
                          <m:rPr>
                            <m:nor/>
                          </m:rPr>
                          <a:rPr lang="en-US" sz="2400" b="0" i="0" dirty="0" smtClean="0">
                            <a:latin typeface="Lucida Handwriting" panose="03010101010101010101" pitchFamily="66" charset="77"/>
                          </a:rPr>
                          <m:t>+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n</m:t>
                        </m:r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𝟏</m:t>
                        </m:r>
                        <m:r>
                          <a:rPr lang="en-US" sz="2400" b="1" i="1" smtClean="0">
                            <a:latin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m</m:t>
                        </m:r>
                        <m:sSup>
                          <m:sSupPr>
                            <m:ctrlPr>
                              <a:rPr lang="en-US" sz="240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m:rPr>
                                    <m:nor/>
                                  </m:rPr>
                                  <a:rPr lang="en-US" sz="2400" dirty="0">
                                    <a:latin typeface="Lucida Handwriting" panose="03010101010101010101" pitchFamily="66" charset="77"/>
                                  </a:rPr>
                                  <m:t>n</m:t>
                                </m:r>
                                <m:r>
                                  <a:rPr lang="en-US" sz="2400" b="0" i="1" dirty="0" smtClean="0">
                                    <a:latin typeface="Cambria Math" panose="02040503050406030204" pitchFamily="18" charset="0"/>
                                  </a:rPr>
                                  <m:t>+2</m:t>
                                </m:r>
                              </m:e>
                            </m:d>
                          </m:e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400" dirty="0">
                            <a:latin typeface="Lucida Handwriting" panose="03010101010101010101" pitchFamily="66" charset="77"/>
                          </a:rPr>
                          <m:t>n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−4)</m:t>
                        </m:r>
                      </m:den>
                    </m:f>
                  </m:oMath>
                </a14:m>
                <a:endParaRPr lang="en-US" sz="2400" b="1" baseline="30000" dirty="0">
                  <a:latin typeface="Lucida Handwriting" panose="03010101010101010101" pitchFamily="66" charset="77"/>
                </a:endParaRPr>
              </a:p>
            </p:txBody>
          </p:sp>
        </mc:Choice>
        <mc:Fallback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D9B4C849-20F0-D64E-B7CA-66B89555C36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847463" y="4013673"/>
                <a:ext cx="2882803" cy="1557671"/>
              </a:xfrm>
              <a:prstGeom prst="rect">
                <a:avLst/>
              </a:prstGeom>
              <a:blipFill>
                <a:blip r:embed="rId5"/>
                <a:stretch>
                  <a:fillRect b="-24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>
            <a:extLst>
              <a:ext uri="{FF2B5EF4-FFF2-40B4-BE49-F238E27FC236}">
                <a16:creationId xmlns:a16="http://schemas.microsoft.com/office/drawing/2014/main" id="{1FD76C11-2A99-F840-8D00-D49966C91DAD}"/>
              </a:ext>
            </a:extLst>
          </p:cNvPr>
          <p:cNvSpPr txBox="1"/>
          <p:nvPr/>
        </p:nvSpPr>
        <p:spPr>
          <a:xfrm>
            <a:off x="7375424" y="4747746"/>
            <a:ext cx="4047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/>
              <a:t> </a:t>
            </a:r>
            <a:r>
              <a:rPr lang="en-US" dirty="0">
                <a:latin typeface="Lucida Handwriting" panose="03010101010101010101" pitchFamily="66" charset="77"/>
              </a:rPr>
              <a:t>~</a:t>
            </a:r>
            <a:r>
              <a:rPr lang="en-US" dirty="0">
                <a:solidFill>
                  <a:srgbClr val="7030A0"/>
                </a:solidFill>
                <a:latin typeface="Lucida Handwriting" panose="03010101010101010101" pitchFamily="66" charset="77"/>
              </a:rPr>
              <a:t>F</a:t>
            </a:r>
            <a:r>
              <a:rPr lang="en-US" dirty="0">
                <a:latin typeface="Lucida Handwriting" panose="03010101010101010101" pitchFamily="66" charset="77"/>
              </a:rPr>
              <a:t>(m </a:t>
            </a:r>
            <a:r>
              <a:rPr lang="en-US" dirty="0"/>
              <a:t>, </a:t>
            </a:r>
            <a:r>
              <a:rPr lang="en-US" dirty="0">
                <a:latin typeface="Lucida Handwriting" panose="03010101010101010101" pitchFamily="66" charset="77"/>
              </a:rPr>
              <a:t>n) </a:t>
            </a:r>
            <a:r>
              <a:rPr lang="en-US" dirty="0"/>
              <a:t>➭ </a:t>
            </a:r>
            <a:r>
              <a:rPr lang="en-US" dirty="0">
                <a:latin typeface="Lucida Handwriting" panose="03010101010101010101" pitchFamily="66" charset="77"/>
              </a:rPr>
              <a:t>1/</a:t>
            </a:r>
            <a:r>
              <a:rPr lang="en-US" b="1" dirty="0">
                <a:solidFill>
                  <a:srgbClr val="0070C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/>
              <a:t> </a:t>
            </a:r>
            <a:r>
              <a:rPr lang="en-US" dirty="0">
                <a:latin typeface="Lucida Handwriting" panose="03010101010101010101" pitchFamily="66" charset="77"/>
              </a:rPr>
              <a:t>~</a:t>
            </a:r>
            <a:r>
              <a:rPr lang="en-US" dirty="0">
                <a:solidFill>
                  <a:srgbClr val="7030A0"/>
                </a:solidFill>
                <a:latin typeface="Lucida Handwriting" panose="03010101010101010101" pitchFamily="66" charset="77"/>
              </a:rPr>
              <a:t>F</a:t>
            </a:r>
            <a:r>
              <a:rPr lang="en-US" dirty="0">
                <a:latin typeface="Lucida Handwriting" panose="03010101010101010101" pitchFamily="66" charset="77"/>
              </a:rPr>
              <a:t>(n , m ) </a:t>
            </a:r>
          </a:p>
          <a:p>
            <a:pPr algn="ctr"/>
            <a:endParaRPr lang="en-US" dirty="0">
              <a:latin typeface="Lucida Handwriting" panose="03010101010101010101" pitchFamily="66" charset="77"/>
            </a:endParaRPr>
          </a:p>
          <a:p>
            <a:pPr algn="ctr"/>
            <a:r>
              <a:rPr lang="en-US" b="1" dirty="0">
                <a:solidFill>
                  <a:srgbClr val="0070C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/>
              <a:t> </a:t>
            </a:r>
            <a:r>
              <a:rPr lang="en-US" dirty="0">
                <a:latin typeface="Lucida Handwriting" panose="03010101010101010101" pitchFamily="66" charset="77"/>
              </a:rPr>
              <a:t>~</a:t>
            </a:r>
            <a:r>
              <a:rPr lang="en-US" dirty="0">
                <a:solidFill>
                  <a:srgbClr val="7030A0"/>
                </a:solidFill>
                <a:latin typeface="Lucida Handwriting" panose="03010101010101010101" pitchFamily="66" charset="77"/>
              </a:rPr>
              <a:t> t</a:t>
            </a:r>
            <a:r>
              <a:rPr lang="en-US" dirty="0">
                <a:latin typeface="Lucida Handwriting" panose="03010101010101010101" pitchFamily="66" charset="77"/>
              </a:rPr>
              <a:t>(r) </a:t>
            </a:r>
            <a:r>
              <a:rPr lang="en-US" dirty="0"/>
              <a:t>➭ </a:t>
            </a:r>
            <a:r>
              <a:rPr lang="en-US" b="1" dirty="0">
                <a:solidFill>
                  <a:srgbClr val="0070C0"/>
                </a:solidFill>
                <a:latin typeface="Lucida Handwriting" panose="03010101010101010101" pitchFamily="66" charset="77"/>
              </a:rPr>
              <a:t>X</a:t>
            </a:r>
            <a:r>
              <a:rPr lang="en-US" b="1" baseline="30000" dirty="0">
                <a:latin typeface="Lucida Handwriting" panose="03010101010101010101" pitchFamily="66" charset="77"/>
              </a:rPr>
              <a:t>2</a:t>
            </a:r>
            <a:r>
              <a:rPr lang="en-US" dirty="0"/>
              <a:t> </a:t>
            </a:r>
            <a:r>
              <a:rPr lang="en-US" dirty="0">
                <a:latin typeface="Lucida Handwriting" panose="03010101010101010101" pitchFamily="66" charset="77"/>
              </a:rPr>
              <a:t>~</a:t>
            </a:r>
            <a:r>
              <a:rPr lang="en-US" dirty="0">
                <a:solidFill>
                  <a:srgbClr val="7030A0"/>
                </a:solidFill>
                <a:latin typeface="Lucida Handwriting" panose="03010101010101010101" pitchFamily="66" charset="77"/>
              </a:rPr>
              <a:t>F</a:t>
            </a:r>
            <a:r>
              <a:rPr lang="en-US" dirty="0">
                <a:latin typeface="Lucida Handwriting" panose="03010101010101010101" pitchFamily="66" charset="77"/>
              </a:rPr>
              <a:t>(1 , r)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48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9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2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5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  <p:bldP spid="18" grpId="1" uiExpand="1" build="p"/>
      <p:bldP spid="24" grpId="0"/>
      <p:bldP spid="24" grpId="1"/>
      <p:bldP spid="7" grpId="0"/>
      <p:bldP spid="7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Other popular distributions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D9C7373-9A90-384F-B7E6-9FE1A8F6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34600" cy="4351338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sz="3500" dirty="0"/>
              <a:t>Cauchy distribution</a:t>
            </a:r>
          </a:p>
          <a:p>
            <a:pPr marL="0" indent="0" algn="r">
              <a:buNone/>
            </a:pPr>
            <a:r>
              <a:rPr lang="en-US" sz="1700" b="1" dirty="0">
                <a:solidFill>
                  <a:srgbClr val="0070C0"/>
                </a:solidFill>
                <a:latin typeface="Lucida Handwriting" panose="03010101010101010101" pitchFamily="66" charset="77"/>
              </a:rPr>
              <a:t>X </a:t>
            </a:r>
            <a:r>
              <a:rPr lang="en-US" sz="1700" baseline="-25000" dirty="0">
                <a:latin typeface="Lucida Handwriting" panose="03010101010101010101" pitchFamily="66" charset="77"/>
              </a:rPr>
              <a:t>1</a:t>
            </a:r>
            <a:r>
              <a:rPr lang="en-US" sz="1700" dirty="0"/>
              <a:t>/</a:t>
            </a:r>
            <a:r>
              <a:rPr lang="en-US" sz="1700" b="1" dirty="0">
                <a:solidFill>
                  <a:srgbClr val="0070C0"/>
                </a:solidFill>
                <a:latin typeface="Lucida Handwriting" panose="03010101010101010101" pitchFamily="66" charset="77"/>
              </a:rPr>
              <a:t> X </a:t>
            </a:r>
            <a:r>
              <a:rPr lang="en-US" sz="1700" baseline="-25000" dirty="0">
                <a:latin typeface="Lucida Handwriting" panose="03010101010101010101" pitchFamily="66" charset="77"/>
              </a:rPr>
              <a:t>2</a:t>
            </a:r>
            <a:r>
              <a:rPr lang="en-US" sz="1700" dirty="0"/>
              <a:t> of two independent normally distributed populations</a:t>
            </a:r>
            <a:endParaRPr lang="en-US" sz="1600" dirty="0"/>
          </a:p>
          <a:p>
            <a:pPr marL="0" indent="0" algn="just">
              <a:buNone/>
            </a:pPr>
            <a:r>
              <a:rPr lang="en-US" sz="3500" dirty="0"/>
              <a:t>Beta distribution</a:t>
            </a:r>
          </a:p>
          <a:p>
            <a:pPr marL="0" indent="0" algn="r">
              <a:buNone/>
            </a:pPr>
            <a:r>
              <a:rPr lang="en-US" sz="1700" dirty="0"/>
              <a:t>used in Bayesian statistics to model prior beliefs</a:t>
            </a:r>
            <a:endParaRPr lang="en-US" sz="3200" dirty="0"/>
          </a:p>
          <a:p>
            <a:pPr marL="0" indent="0" algn="just">
              <a:buNone/>
            </a:pPr>
            <a:r>
              <a:rPr lang="en-US" sz="3500" dirty="0"/>
              <a:t>Logistic distribution</a:t>
            </a:r>
          </a:p>
          <a:p>
            <a:pPr marL="0" indent="0" algn="r">
              <a:buNone/>
            </a:pPr>
            <a:r>
              <a:rPr lang="en-US" sz="1700" dirty="0"/>
              <a:t>used for modelling continuous variables in linear regression</a:t>
            </a:r>
            <a:endParaRPr lang="en-US" sz="1600" dirty="0"/>
          </a:p>
          <a:p>
            <a:pPr marL="0" indent="0" algn="just">
              <a:buNone/>
            </a:pPr>
            <a:r>
              <a:rPr lang="en-US" sz="3500" dirty="0"/>
              <a:t>Lognormal distribution</a:t>
            </a:r>
          </a:p>
          <a:p>
            <a:pPr marL="0" indent="0" algn="r">
              <a:buNone/>
            </a:pPr>
            <a:r>
              <a:rPr lang="en-US" sz="1700" dirty="0"/>
              <a:t>used when a random variable is a product of positive normally distributed random variables</a:t>
            </a:r>
          </a:p>
          <a:p>
            <a:pPr marL="0" indent="0" algn="just">
              <a:buNone/>
            </a:pPr>
            <a:r>
              <a:rPr lang="en-US" sz="3500" dirty="0"/>
              <a:t>Weibull distribution</a:t>
            </a:r>
          </a:p>
          <a:p>
            <a:pPr marL="0" indent="0" algn="r">
              <a:buNone/>
            </a:pPr>
            <a:r>
              <a:rPr lang="en-US" sz="1700" dirty="0"/>
              <a:t>describe a particle size distribution</a:t>
            </a:r>
          </a:p>
          <a:p>
            <a:pPr marL="0" indent="0" algn="r">
              <a:buNone/>
            </a:pPr>
            <a:endParaRPr lang="en-US" sz="2000" dirty="0"/>
          </a:p>
          <a:p>
            <a:pPr marL="0" indent="0" algn="just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0551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6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5" dur="5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8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1" dur="5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4" dur="5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7" dur="500"/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0" dur="500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3" dur="500"/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  <p:bldP spid="18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Distribution functions in R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D9C7373-9A90-384F-B7E6-9FE1A8F6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34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There are 4 functions associated with a particular distribution in R:</a:t>
            </a:r>
          </a:p>
          <a:p>
            <a:pPr marL="0" indent="0" algn="just">
              <a:buNone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01043B-4EE0-5B46-9E68-77F9FF53FF3A}"/>
              </a:ext>
            </a:extLst>
          </p:cNvPr>
          <p:cNvSpPr/>
          <p:nvPr/>
        </p:nvSpPr>
        <p:spPr>
          <a:xfrm>
            <a:off x="1731819" y="341298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d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p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q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5FD841B1-657B-0242-8CF1-FD04FEB68B2B}"/>
                  </a:ext>
                </a:extLst>
              </p:cNvPr>
              <p:cNvSpPr/>
              <p:nvPr/>
            </p:nvSpPr>
            <p:spPr>
              <a:xfrm>
                <a:off x="3449782" y="2356334"/>
                <a:ext cx="2748958" cy="7033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)</m:t>
                      </m:r>
                      <m:r>
                        <m:rPr>
                          <m:nor/>
                        </m:rPr>
                        <a:rPr lang="en-US" b="1" dirty="0">
                          <a:latin typeface="Lucida Handwriting" panose="03010101010101010101" pitchFamily="66" charset="77"/>
                        </a:rPr>
                        <m:t>=</m:t>
                      </m:r>
                      <m:f>
                        <m:fPr>
                          <m:ctrlPr>
                            <a:rPr lang="en-US" b="1" i="1" dirty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1</m:t>
                          </m:r>
                        </m:num>
                        <m:den>
                          <m:r>
                            <a:rPr lang="en-US" b="1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𝝈</m:t>
                          </m:r>
                          <m:rad>
                            <m:radPr>
                              <m:degHide m:val="on"/>
                              <m:ctrlPr>
                                <a:rPr lang="en-US" b="1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1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𝟐</m:t>
                              </m:r>
                              <m:r>
                                <a:rPr lang="en-US" b="1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𝝅</m:t>
                              </m:r>
                            </m:e>
                          </m:rad>
                        </m:den>
                      </m:f>
                      <m:sSup>
                        <m:sSupPr>
                          <m:ctrlPr>
                            <a:rPr lang="en-US" b="1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𝒆</m:t>
                          </m:r>
                        </m:e>
                        <m:sup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{</m:t>
                          </m:r>
                          <m:f>
                            <m:fPr>
                              <m:ctrlPr>
                                <a:rPr lang="en-US" b="1" i="1" dirty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p>
                                <m:sSupPr>
                                  <m:ctrlPr>
                                    <a:rPr lang="en-US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b="1" dirty="0">
                                      <a:solidFill>
                                        <a:srgbClr val="FF0000"/>
                                      </a:solidFill>
                                      <a:latin typeface="Lucida Handwriting" panose="03010101010101010101" pitchFamily="66" charset="77"/>
                                    </a:rPr>
                                    <m:t>x</m:t>
                                  </m:r>
                                  <m:r>
                                    <m:rPr>
                                      <m:nor/>
                                    </m:rPr>
                                    <a:rPr lang="en-US" dirty="0">
                                      <a:latin typeface="Lucida Handwriting" panose="03010101010101010101" pitchFamily="66" charset="77"/>
                                    </a:rPr>
                                    <m:t>−</m:t>
                                  </m:r>
                                  <m:r>
                                    <a:rPr lang="en-US" b="1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𝝁</m:t>
                                  </m:r>
                                  <m:r>
                                    <a:rPr lang="en-US" b="1" i="1" dirty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b="1" i="1" dirty="0">
                                      <a:latin typeface="Cambria Math" panose="02040503050406030204" pitchFamily="18" charset="0"/>
                                    </a:rPr>
                                    <m:t>𝟐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b="1" i="1" dirty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  <m:r>
                                <a:rPr lang="en-US" b="0" i="1" dirty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𝜎</m:t>
                              </m:r>
                            </m:den>
                          </m:f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}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5FD841B1-657B-0242-8CF1-FD04FEB68B2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9782" y="2356334"/>
                <a:ext cx="2748958" cy="70333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>
            <a:extLst>
              <a:ext uri="{FF2B5EF4-FFF2-40B4-BE49-F238E27FC236}">
                <a16:creationId xmlns:a16="http://schemas.microsoft.com/office/drawing/2014/main" id="{3798CE23-9502-AC44-A5B5-6C18115E7535}"/>
              </a:ext>
            </a:extLst>
          </p:cNvPr>
          <p:cNvSpPr/>
          <p:nvPr/>
        </p:nvSpPr>
        <p:spPr>
          <a:xfrm>
            <a:off x="1219200" y="2523335"/>
            <a:ext cx="2025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dirty="0"/>
              <a:t>Normal distribution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87800B-9612-864F-9C81-D1F2B13C9C31}"/>
                  </a:ext>
                </a:extLst>
              </p:cNvPr>
              <p:cNvSpPr/>
              <p:nvPr/>
            </p:nvSpPr>
            <p:spPr>
              <a:xfrm>
                <a:off x="3449782" y="2539187"/>
                <a:ext cx="848309" cy="3749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87800B-9612-864F-9C81-D1F2B13C9C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9782" y="2539187"/>
                <a:ext cx="848309" cy="374911"/>
              </a:xfrm>
              <a:prstGeom prst="rect">
                <a:avLst/>
              </a:prstGeom>
              <a:blipFill>
                <a:blip r:embed="rId3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39E4BF4-53CC-624B-A455-43941E08F034}"/>
                  </a:ext>
                </a:extLst>
              </p:cNvPr>
              <p:cNvSpPr/>
              <p:nvPr/>
            </p:nvSpPr>
            <p:spPr>
              <a:xfrm>
                <a:off x="3782932" y="2547555"/>
                <a:ext cx="38664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339E4BF4-53CC-624B-A455-43941E08F03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82932" y="2547555"/>
                <a:ext cx="386644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BD04824B-5C57-EF46-816F-76C5F64B1199}"/>
              </a:ext>
            </a:extLst>
          </p:cNvPr>
          <p:cNvSpPr txBox="1"/>
          <p:nvPr/>
        </p:nvSpPr>
        <p:spPr>
          <a:xfrm>
            <a:off x="2202001" y="3424450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D63191-57BD-4D46-8167-9498AF25A7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4609" y="2431286"/>
            <a:ext cx="5618516" cy="374567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FB1D0E9-8ECA-CA48-8A33-EB45E8A652D9}"/>
              </a:ext>
            </a:extLst>
          </p:cNvPr>
          <p:cNvCxnSpPr>
            <a:cxnSpLocks/>
          </p:cNvCxnSpPr>
          <p:nvPr/>
        </p:nvCxnSpPr>
        <p:spPr>
          <a:xfrm flipV="1">
            <a:off x="10408204" y="4756107"/>
            <a:ext cx="0" cy="103714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C5595A7-2C89-024C-8454-4E1C2C5596A7}"/>
              </a:ext>
            </a:extLst>
          </p:cNvPr>
          <p:cNvCxnSpPr/>
          <p:nvPr/>
        </p:nvCxnSpPr>
        <p:spPr>
          <a:xfrm flipH="1">
            <a:off x="6670824" y="4749970"/>
            <a:ext cx="3725106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F20B21D5-4186-674A-88E7-B50C5AFF2AAA}"/>
              </a:ext>
            </a:extLst>
          </p:cNvPr>
          <p:cNvSpPr/>
          <p:nvPr/>
        </p:nvSpPr>
        <p:spPr>
          <a:xfrm>
            <a:off x="10229057" y="5720940"/>
            <a:ext cx="3337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7A5EE4A-117D-D44C-B322-EB869F0E13A5}"/>
                  </a:ext>
                </a:extLst>
              </p:cNvPr>
              <p:cNvSpPr/>
              <p:nvPr/>
            </p:nvSpPr>
            <p:spPr>
              <a:xfrm>
                <a:off x="5810294" y="4562514"/>
                <a:ext cx="848309" cy="3749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27A5EE4A-117D-D44C-B322-EB869F0E13A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10294" y="4562514"/>
                <a:ext cx="848309" cy="374911"/>
              </a:xfrm>
              <a:prstGeom prst="rect">
                <a:avLst/>
              </a:prstGeom>
              <a:blipFill>
                <a:blip r:embed="rId6"/>
                <a:stretch>
                  <a:fillRect b="-12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705BD638-2009-7748-84EF-F3DC1523342F}"/>
              </a:ext>
            </a:extLst>
          </p:cNvPr>
          <p:cNvSpPr txBox="1"/>
          <p:nvPr/>
        </p:nvSpPr>
        <p:spPr>
          <a:xfrm>
            <a:off x="10203157" y="5854427"/>
            <a:ext cx="415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1.5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5599B23-7689-0B4C-A56F-D63C030D7C9C}"/>
              </a:ext>
            </a:extLst>
          </p:cNvPr>
          <p:cNvSpPr/>
          <p:nvPr/>
        </p:nvSpPr>
        <p:spPr>
          <a:xfrm>
            <a:off x="5754188" y="4596080"/>
            <a:ext cx="96051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0.1295176</a:t>
            </a:r>
          </a:p>
        </p:txBody>
      </p:sp>
    </p:spTree>
    <p:extLst>
      <p:ext uri="{BB962C8B-B14F-4D97-AF65-F5344CB8AC3E}">
        <p14:creationId xmlns:p14="http://schemas.microsoft.com/office/powerpoint/2010/main" val="672555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1000" fill="hold"/>
                                        <p:tgtEl>
                                          <p:spTgt spid="8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"/>
                            </p:stCondLst>
                            <p:childTnLst>
                              <p:par>
                                <p:cTn id="7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9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3" grpId="0"/>
      <p:bldP spid="4" grpId="0"/>
      <p:bldP spid="4" grpId="1"/>
      <p:bldP spid="5" grpId="0"/>
      <p:bldP spid="7" grpId="0"/>
      <p:bldP spid="8" grpId="0"/>
      <p:bldP spid="8" grpId="1"/>
      <p:bldP spid="8" grpId="2"/>
      <p:bldP spid="8" grpId="3"/>
      <p:bldP spid="9" grpId="0"/>
      <p:bldP spid="17" grpId="0"/>
      <p:bldP spid="17" grpId="1"/>
      <p:bldP spid="20" grpId="0"/>
      <p:bldP spid="20" grpId="1"/>
      <p:bldP spid="21" grpId="0" build="allAtOnce"/>
      <p:bldP spid="22" grpId="0"/>
      <p:bldP spid="22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Distribution functions in R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D9C7373-9A90-384F-B7E6-9FE1A8F6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34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There are 4 functions associated with a particular distribution in R:</a:t>
            </a:r>
            <a:endParaRPr lang="en-US" sz="2000" dirty="0">
              <a:solidFill>
                <a:srgbClr val="FF0000"/>
              </a:solidFill>
              <a:latin typeface="Lucida Handwriting" panose="03010101010101010101" pitchFamily="66" charset="77"/>
            </a:endParaRPr>
          </a:p>
          <a:p>
            <a:pPr marL="0" indent="0" algn="just">
              <a:buNone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01043B-4EE0-5B46-9E68-77F9FF53FF3A}"/>
              </a:ext>
            </a:extLst>
          </p:cNvPr>
          <p:cNvSpPr/>
          <p:nvPr/>
        </p:nvSpPr>
        <p:spPr>
          <a:xfrm>
            <a:off x="1731819" y="341298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d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p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q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98CE23-9502-AC44-A5B5-6C18115E7535}"/>
              </a:ext>
            </a:extLst>
          </p:cNvPr>
          <p:cNvSpPr/>
          <p:nvPr/>
        </p:nvSpPr>
        <p:spPr>
          <a:xfrm>
            <a:off x="1219200" y="2523335"/>
            <a:ext cx="2025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dirty="0"/>
              <a:t>Normal distribution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002AB7A-8679-8D49-802C-88654ABBC318}"/>
                  </a:ext>
                </a:extLst>
              </p:cNvPr>
              <p:cNvSpPr/>
              <p:nvPr/>
            </p:nvSpPr>
            <p:spPr>
              <a:xfrm>
                <a:off x="3449782" y="2539187"/>
                <a:ext cx="848309" cy="3749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002AB7A-8679-8D49-802C-88654ABBC31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9782" y="2539187"/>
                <a:ext cx="848309" cy="374911"/>
              </a:xfrm>
              <a:prstGeom prst="rect">
                <a:avLst/>
              </a:prstGeom>
              <a:blipFill>
                <a:blip r:embed="rId2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87800B-9612-864F-9C81-D1F2B13C9C31}"/>
                  </a:ext>
                </a:extLst>
              </p:cNvPr>
              <p:cNvSpPr/>
              <p:nvPr/>
            </p:nvSpPr>
            <p:spPr>
              <a:xfrm>
                <a:off x="3100927" y="2205178"/>
                <a:ext cx="2501903" cy="9775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q</m:t>
                          </m:r>
                        </m:sup>
                        <m:e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 dirty="0" smtClean="0">
                              <a:solidFill>
                                <a:schemeClr val="tx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dx</m:t>
                          </m:r>
                        </m:e>
                      </m:nary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dirty="0" smtClean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chemeClr val="tx1"/>
                          </a:solidFill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q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chemeClr val="tx1"/>
                          </a:solidFill>
                          <a:latin typeface="Lucida Handwriting" panose="03010101010101010101" pitchFamily="66" charset="77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87800B-9612-864F-9C81-D1F2B13C9C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0927" y="2205178"/>
                <a:ext cx="2501903" cy="977575"/>
              </a:xfrm>
              <a:prstGeom prst="rect">
                <a:avLst/>
              </a:prstGeom>
              <a:blipFill>
                <a:blip r:embed="rId3"/>
                <a:stretch>
                  <a:fillRect l="-30303" t="-94872" b="-1564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BD04824B-5C57-EF46-816F-76C5F64B1199}"/>
              </a:ext>
            </a:extLst>
          </p:cNvPr>
          <p:cNvSpPr txBox="1"/>
          <p:nvPr/>
        </p:nvSpPr>
        <p:spPr>
          <a:xfrm>
            <a:off x="2200068" y="3425788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9D63191-57BD-4D46-8167-9498AF25A7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4609" y="2431286"/>
            <a:ext cx="5618516" cy="374567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BA551E2-07E9-2441-A9DB-CFFEF0C38C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4609" y="2431286"/>
            <a:ext cx="5616000" cy="3744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D0D01A9-DD34-4747-91EC-83E4968D0F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05541" y="2428393"/>
            <a:ext cx="5616000" cy="3744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2F83B25-5CD2-1443-A21C-8A122F650DF1}"/>
              </a:ext>
            </a:extLst>
          </p:cNvPr>
          <p:cNvSpPr txBox="1"/>
          <p:nvPr/>
        </p:nvSpPr>
        <p:spPr>
          <a:xfrm>
            <a:off x="2200068" y="3979786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q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D140001-97A2-F848-92D1-89C54E493810}"/>
              </a:ext>
            </a:extLst>
          </p:cNvPr>
          <p:cNvSpPr/>
          <p:nvPr/>
        </p:nvSpPr>
        <p:spPr>
          <a:xfrm>
            <a:off x="9695106" y="5761183"/>
            <a:ext cx="3321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q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2FD0CA-5B07-8E42-A6FC-86F876D75D96}"/>
              </a:ext>
            </a:extLst>
          </p:cNvPr>
          <p:cNvSpPr txBox="1"/>
          <p:nvPr/>
        </p:nvSpPr>
        <p:spPr>
          <a:xfrm>
            <a:off x="7268883" y="2216021"/>
            <a:ext cx="3691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Probability Density Function - </a:t>
            </a:r>
            <a:r>
              <a:rPr lang="en-US" dirty="0" err="1">
                <a:latin typeface="Lucida Handwriting" panose="03010101010101010101" pitchFamily="66" charset="77"/>
              </a:rPr>
              <a:t>f</a:t>
            </a:r>
            <a:r>
              <a:rPr lang="en-US" b="1" baseline="-25000" dirty="0" err="1">
                <a:solidFill>
                  <a:srgbClr val="0070C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) </a:t>
            </a:r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F341095-5143-B048-9607-A5343FFC881F}"/>
              </a:ext>
            </a:extLst>
          </p:cNvPr>
          <p:cNvSpPr/>
          <p:nvPr/>
        </p:nvSpPr>
        <p:spPr>
          <a:xfrm>
            <a:off x="8680174" y="4428647"/>
            <a:ext cx="9300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Handwriting" panose="03010101010101010101" pitchFamily="66" charset="77"/>
              </a:rPr>
              <a:t>F</a:t>
            </a:r>
            <a:r>
              <a:rPr lang="en-US" b="1" baseline="-25000" dirty="0">
                <a:solidFill>
                  <a:schemeClr val="bg2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q</a:t>
            </a:r>
            <a:r>
              <a:rPr lang="en-US" dirty="0">
                <a:latin typeface="Lucida Handwriting" panose="03010101010101010101" pitchFamily="66" charset="77"/>
              </a:rPr>
              <a:t>) </a:t>
            </a:r>
            <a:endParaRPr lang="en-US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585BD7B-BA7D-844E-83C9-17E317CC6E4B}"/>
              </a:ext>
            </a:extLst>
          </p:cNvPr>
          <p:cNvCxnSpPr>
            <a:cxnSpLocks/>
          </p:cNvCxnSpPr>
          <p:nvPr/>
        </p:nvCxnSpPr>
        <p:spPr>
          <a:xfrm flipV="1">
            <a:off x="9934984" y="3264913"/>
            <a:ext cx="0" cy="2558076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383F74D8-4977-744A-8545-3FC393F05731}"/>
              </a:ext>
            </a:extLst>
          </p:cNvPr>
          <p:cNvSpPr/>
          <p:nvPr/>
        </p:nvSpPr>
        <p:spPr>
          <a:xfrm>
            <a:off x="5826047" y="3127434"/>
            <a:ext cx="917155" cy="35873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Lucida Handwriting" panose="03010101010101010101" pitchFamily="66" charset="77"/>
              </a:rPr>
              <a:t>F</a:t>
            </a:r>
            <a:r>
              <a:rPr lang="en-US" b="1" baseline="-25000" dirty="0">
                <a:solidFill>
                  <a:srgbClr val="0070C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solidFill>
                  <a:schemeClr val="tx1"/>
                </a:solidFill>
                <a:latin typeface="Lucida Handwriting" panose="03010101010101010101" pitchFamily="66" charset="77"/>
              </a:rPr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solidFill>
                  <a:schemeClr val="tx1"/>
                </a:solidFill>
                <a:latin typeface="Lucida Handwriting" panose="03010101010101010101" pitchFamily="66" charset="77"/>
              </a:rPr>
              <a:t>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49C9319-95C4-714E-8E5C-896DDE46428A}"/>
              </a:ext>
            </a:extLst>
          </p:cNvPr>
          <p:cNvSpPr txBox="1"/>
          <p:nvPr/>
        </p:nvSpPr>
        <p:spPr>
          <a:xfrm>
            <a:off x="7010367" y="2216021"/>
            <a:ext cx="4204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Cumulative Distribution Function - </a:t>
            </a:r>
            <a:r>
              <a:rPr lang="en-US" dirty="0">
                <a:latin typeface="Lucida Handwriting" panose="03010101010101010101" pitchFamily="66" charset="77"/>
              </a:rPr>
              <a:t>F</a:t>
            </a:r>
            <a:r>
              <a:rPr lang="en-US" b="1" baseline="-25000" dirty="0">
                <a:solidFill>
                  <a:srgbClr val="0070C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) 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7729063-615A-4C48-97C9-6A399D408909}"/>
              </a:ext>
            </a:extLst>
          </p:cNvPr>
          <p:cNvSpPr txBox="1"/>
          <p:nvPr/>
        </p:nvSpPr>
        <p:spPr>
          <a:xfrm>
            <a:off x="9614956" y="5848290"/>
            <a:ext cx="412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0.9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FD242D-FD78-FA4E-A6B4-FE912CB36418}"/>
              </a:ext>
            </a:extLst>
          </p:cNvPr>
          <p:cNvSpPr/>
          <p:nvPr/>
        </p:nvSpPr>
        <p:spPr>
          <a:xfrm>
            <a:off x="5749494" y="3085830"/>
            <a:ext cx="969905" cy="357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0.8159399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9461DCA-8D25-E145-ABC7-23EC761D6687}"/>
              </a:ext>
            </a:extLst>
          </p:cNvPr>
          <p:cNvCxnSpPr>
            <a:cxnSpLocks/>
          </p:cNvCxnSpPr>
          <p:nvPr/>
        </p:nvCxnSpPr>
        <p:spPr>
          <a:xfrm>
            <a:off x="6660682" y="3273561"/>
            <a:ext cx="3250404" cy="0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289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1"/>
      <p:bldP spid="7" grpId="0"/>
      <p:bldP spid="23" grpId="0"/>
      <p:bldP spid="14" grpId="0"/>
      <p:bldP spid="14" grpId="1"/>
      <p:bldP spid="24" grpId="0"/>
      <p:bldP spid="24" grpId="1"/>
      <p:bldP spid="26" grpId="0"/>
      <p:bldP spid="26" grpId="1"/>
      <p:bldP spid="38" grpId="0" animBg="1"/>
      <p:bldP spid="38" grpId="1" animBg="1"/>
      <p:bldP spid="40" grpId="0"/>
      <p:bldP spid="41" grpId="0"/>
      <p:bldP spid="4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Distribution functions in R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D9C7373-9A90-384F-B7E6-9FE1A8F6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34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There are 4 functions associated with a particular distribution in R:</a:t>
            </a:r>
            <a:endParaRPr lang="en-US" sz="2000" dirty="0">
              <a:solidFill>
                <a:srgbClr val="FF0000"/>
              </a:solidFill>
              <a:latin typeface="Lucida Handwriting" panose="03010101010101010101" pitchFamily="66" charset="77"/>
            </a:endParaRPr>
          </a:p>
          <a:p>
            <a:pPr marL="0" indent="0" algn="just">
              <a:buNone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01043B-4EE0-5B46-9E68-77F9FF53FF3A}"/>
              </a:ext>
            </a:extLst>
          </p:cNvPr>
          <p:cNvSpPr/>
          <p:nvPr/>
        </p:nvSpPr>
        <p:spPr>
          <a:xfrm>
            <a:off x="1731819" y="341298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d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p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q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98CE23-9502-AC44-A5B5-6C18115E7535}"/>
              </a:ext>
            </a:extLst>
          </p:cNvPr>
          <p:cNvSpPr/>
          <p:nvPr/>
        </p:nvSpPr>
        <p:spPr>
          <a:xfrm>
            <a:off x="1219200" y="2523335"/>
            <a:ext cx="2025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dirty="0"/>
              <a:t>Normal distribution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87800B-9612-864F-9C81-D1F2B13C9C31}"/>
                  </a:ext>
                </a:extLst>
              </p:cNvPr>
              <p:cNvSpPr/>
              <p:nvPr/>
            </p:nvSpPr>
            <p:spPr>
              <a:xfrm>
                <a:off x="3100927" y="2205178"/>
                <a:ext cx="2501903" cy="9775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q</m:t>
                          </m:r>
                        </m:sup>
                        <m:e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 dirty="0" smtClean="0">
                              <a:solidFill>
                                <a:schemeClr val="tx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dx</m:t>
                          </m:r>
                        </m:e>
                      </m:nary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dirty="0" smtClean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chemeClr val="tx1"/>
                          </a:solidFill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q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chemeClr val="tx1"/>
                          </a:solidFill>
                          <a:latin typeface="Lucida Handwriting" panose="03010101010101010101" pitchFamily="66" charset="77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87800B-9612-864F-9C81-D1F2B13C9C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0927" y="2205178"/>
                <a:ext cx="2501903" cy="977575"/>
              </a:xfrm>
              <a:prstGeom prst="rect">
                <a:avLst/>
              </a:prstGeom>
              <a:blipFill>
                <a:blip r:embed="rId2"/>
                <a:stretch>
                  <a:fillRect l="-30303" t="-94872" b="-1564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BD04824B-5C57-EF46-816F-76C5F64B1199}"/>
              </a:ext>
            </a:extLst>
          </p:cNvPr>
          <p:cNvSpPr txBox="1"/>
          <p:nvPr/>
        </p:nvSpPr>
        <p:spPr>
          <a:xfrm>
            <a:off x="2200068" y="3425788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F83B25-5CD2-1443-A21C-8A122F650DF1}"/>
              </a:ext>
            </a:extLst>
          </p:cNvPr>
          <p:cNvSpPr txBox="1"/>
          <p:nvPr/>
        </p:nvSpPr>
        <p:spPr>
          <a:xfrm>
            <a:off x="2200068" y="3979786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q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D0D01A9-DD34-4747-91EC-83E4968D0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541" y="2428393"/>
            <a:ext cx="5616000" cy="374400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585BD7B-BA7D-844E-83C9-17E317CC6E4B}"/>
              </a:ext>
            </a:extLst>
          </p:cNvPr>
          <p:cNvCxnSpPr>
            <a:cxnSpLocks/>
          </p:cNvCxnSpPr>
          <p:nvPr/>
        </p:nvCxnSpPr>
        <p:spPr>
          <a:xfrm flipV="1">
            <a:off x="9934984" y="3264913"/>
            <a:ext cx="0" cy="2558076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9C9319-95C4-714E-8E5C-896DDE46428A}"/>
              </a:ext>
            </a:extLst>
          </p:cNvPr>
          <p:cNvSpPr txBox="1"/>
          <p:nvPr/>
        </p:nvSpPr>
        <p:spPr>
          <a:xfrm>
            <a:off x="7010367" y="2216021"/>
            <a:ext cx="4204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Cumulative Distribution Function - </a:t>
            </a:r>
            <a:r>
              <a:rPr lang="en-US" dirty="0">
                <a:latin typeface="Lucida Handwriting" panose="03010101010101010101" pitchFamily="66" charset="77"/>
              </a:rPr>
              <a:t>F</a:t>
            </a:r>
            <a:r>
              <a:rPr lang="en-US" b="1" baseline="-25000" dirty="0">
                <a:solidFill>
                  <a:srgbClr val="0070C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) 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7729063-615A-4C48-97C9-6A399D408909}"/>
              </a:ext>
            </a:extLst>
          </p:cNvPr>
          <p:cNvSpPr txBox="1"/>
          <p:nvPr/>
        </p:nvSpPr>
        <p:spPr>
          <a:xfrm>
            <a:off x="9614956" y="5848290"/>
            <a:ext cx="412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0.9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FD242D-FD78-FA4E-A6B4-FE912CB36418}"/>
              </a:ext>
            </a:extLst>
          </p:cNvPr>
          <p:cNvSpPr/>
          <p:nvPr/>
        </p:nvSpPr>
        <p:spPr>
          <a:xfrm>
            <a:off x="5749494" y="3085830"/>
            <a:ext cx="969905" cy="357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0.8159399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9461DCA-8D25-E145-ABC7-23EC761D6687}"/>
              </a:ext>
            </a:extLst>
          </p:cNvPr>
          <p:cNvCxnSpPr>
            <a:cxnSpLocks/>
          </p:cNvCxnSpPr>
          <p:nvPr/>
        </p:nvCxnSpPr>
        <p:spPr>
          <a:xfrm>
            <a:off x="6660682" y="3273561"/>
            <a:ext cx="3250404" cy="0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A348D0FC-996A-CB49-9528-3AB6532C9D7E}"/>
              </a:ext>
            </a:extLst>
          </p:cNvPr>
          <p:cNvCxnSpPr>
            <a:stCxn id="41" idx="0"/>
            <a:endCxn id="43" idx="3"/>
          </p:cNvCxnSpPr>
          <p:nvPr/>
        </p:nvCxnSpPr>
        <p:spPr>
          <a:xfrm rot="16200000" flipV="1">
            <a:off x="6978363" y="3005550"/>
            <a:ext cx="2583777" cy="3101703"/>
          </a:xfrm>
          <a:prstGeom prst="curvedConnector2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0DD255C-105C-4A49-A6F5-33D025C36C42}"/>
              </a:ext>
            </a:extLst>
          </p:cNvPr>
          <p:cNvSpPr txBox="1"/>
          <p:nvPr/>
        </p:nvSpPr>
        <p:spPr>
          <a:xfrm rot="2282595">
            <a:off x="8449204" y="366412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p</a:t>
            </a:r>
            <a:r>
              <a:rPr lang="en-US" b="1" dirty="0" err="1">
                <a:solidFill>
                  <a:srgbClr val="0070C0"/>
                </a:solidFill>
              </a:rPr>
              <a:t>norm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F52EA115-6641-DC43-B8E1-68BE73842424}"/>
              </a:ext>
            </a:extLst>
          </p:cNvPr>
          <p:cNvCxnSpPr>
            <a:cxnSpLocks/>
          </p:cNvCxnSpPr>
          <p:nvPr/>
        </p:nvCxnSpPr>
        <p:spPr>
          <a:xfrm rot="5400000" flipV="1">
            <a:off x="6833502" y="3144656"/>
            <a:ext cx="2583777" cy="3101703"/>
          </a:xfrm>
          <a:prstGeom prst="curvedConnector2">
            <a:avLst/>
          </a:prstGeom>
          <a:ln w="698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BAA34DB-DDF8-D842-BD9B-D385746F7A09}"/>
              </a:ext>
            </a:extLst>
          </p:cNvPr>
          <p:cNvSpPr txBox="1"/>
          <p:nvPr/>
        </p:nvSpPr>
        <p:spPr>
          <a:xfrm>
            <a:off x="2200068" y="4528493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p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A7AB1DB-8265-554E-BE38-DEAFE597978F}"/>
              </a:ext>
            </a:extLst>
          </p:cNvPr>
          <p:cNvSpPr txBox="1"/>
          <p:nvPr/>
        </p:nvSpPr>
        <p:spPr>
          <a:xfrm rot="2332485">
            <a:off x="7375672" y="4941551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q</a:t>
            </a:r>
            <a:r>
              <a:rPr lang="en-US" b="1" dirty="0" err="1">
                <a:solidFill>
                  <a:srgbClr val="0070C0"/>
                </a:solidFill>
              </a:rPr>
              <a:t>norm</a:t>
            </a:r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791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6" grpId="0"/>
      <p:bldP spid="3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Distribution functions in R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DD9C7373-9A90-384F-B7E6-9FE1A8F6F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134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000" dirty="0"/>
              <a:t>There are 4 functions associated with a particular distribution in R:</a:t>
            </a:r>
            <a:endParaRPr lang="en-US" sz="2000" dirty="0">
              <a:solidFill>
                <a:srgbClr val="FF0000"/>
              </a:solidFill>
              <a:latin typeface="Lucida Handwriting" panose="03010101010101010101" pitchFamily="66" charset="77"/>
            </a:endParaRPr>
          </a:p>
          <a:p>
            <a:pPr marL="0" indent="0" algn="just">
              <a:buNone/>
            </a:pPr>
            <a:endParaRPr lang="en-US" sz="20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01043B-4EE0-5B46-9E68-77F9FF53FF3A}"/>
              </a:ext>
            </a:extLst>
          </p:cNvPr>
          <p:cNvSpPr/>
          <p:nvPr/>
        </p:nvSpPr>
        <p:spPr>
          <a:xfrm>
            <a:off x="1731819" y="341298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d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p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q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98CE23-9502-AC44-A5B5-6C18115E7535}"/>
              </a:ext>
            </a:extLst>
          </p:cNvPr>
          <p:cNvSpPr/>
          <p:nvPr/>
        </p:nvSpPr>
        <p:spPr>
          <a:xfrm>
            <a:off x="1219200" y="2523335"/>
            <a:ext cx="2025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dirty="0"/>
              <a:t>Normal distribution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87800B-9612-864F-9C81-D1F2B13C9C31}"/>
                  </a:ext>
                </a:extLst>
              </p:cNvPr>
              <p:cNvSpPr/>
              <p:nvPr/>
            </p:nvSpPr>
            <p:spPr>
              <a:xfrm>
                <a:off x="3100927" y="2205178"/>
                <a:ext cx="2501903" cy="9775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q</m:t>
                          </m:r>
                        </m:sup>
                        <m:e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 dirty="0" smtClean="0">
                              <a:solidFill>
                                <a:schemeClr val="tx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dx</m:t>
                          </m:r>
                        </m:e>
                      </m:nary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dirty="0" smtClean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chemeClr val="tx1"/>
                          </a:solidFill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q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chemeClr val="tx1"/>
                          </a:solidFill>
                          <a:latin typeface="Lucida Handwriting" panose="03010101010101010101" pitchFamily="66" charset="77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A87800B-9612-864F-9C81-D1F2B13C9C3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0927" y="2205178"/>
                <a:ext cx="2501903" cy="977575"/>
              </a:xfrm>
              <a:prstGeom prst="rect">
                <a:avLst/>
              </a:prstGeom>
              <a:blipFill>
                <a:blip r:embed="rId2"/>
                <a:stretch>
                  <a:fillRect l="-30303" t="-94872" b="-1564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BD04824B-5C57-EF46-816F-76C5F64B1199}"/>
              </a:ext>
            </a:extLst>
          </p:cNvPr>
          <p:cNvSpPr txBox="1"/>
          <p:nvPr/>
        </p:nvSpPr>
        <p:spPr>
          <a:xfrm>
            <a:off x="2200068" y="3425788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F83B25-5CD2-1443-A21C-8A122F650DF1}"/>
              </a:ext>
            </a:extLst>
          </p:cNvPr>
          <p:cNvSpPr txBox="1"/>
          <p:nvPr/>
        </p:nvSpPr>
        <p:spPr>
          <a:xfrm>
            <a:off x="2200068" y="3979786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q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DD0D01A9-DD34-4747-91EC-83E4968D0F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541" y="2428393"/>
            <a:ext cx="5616000" cy="3744000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E585BD7B-BA7D-844E-83C9-17E317CC6E4B}"/>
              </a:ext>
            </a:extLst>
          </p:cNvPr>
          <p:cNvCxnSpPr>
            <a:cxnSpLocks/>
          </p:cNvCxnSpPr>
          <p:nvPr/>
        </p:nvCxnSpPr>
        <p:spPr>
          <a:xfrm flipV="1">
            <a:off x="9934984" y="3264913"/>
            <a:ext cx="0" cy="2558076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49C9319-95C4-714E-8E5C-896DDE46428A}"/>
              </a:ext>
            </a:extLst>
          </p:cNvPr>
          <p:cNvSpPr txBox="1"/>
          <p:nvPr/>
        </p:nvSpPr>
        <p:spPr>
          <a:xfrm>
            <a:off x="7010367" y="2216021"/>
            <a:ext cx="4204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Cumulative Distribution Function - </a:t>
            </a:r>
            <a:r>
              <a:rPr lang="en-US" dirty="0">
                <a:latin typeface="Lucida Handwriting" panose="03010101010101010101" pitchFamily="66" charset="77"/>
              </a:rPr>
              <a:t>F</a:t>
            </a:r>
            <a:r>
              <a:rPr lang="en-US" b="1" baseline="-25000" dirty="0">
                <a:solidFill>
                  <a:srgbClr val="0070C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dirty="0">
                <a:latin typeface="Lucida Handwriting" panose="03010101010101010101" pitchFamily="66" charset="77"/>
              </a:rPr>
              <a:t>) 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7729063-615A-4C48-97C9-6A399D408909}"/>
              </a:ext>
            </a:extLst>
          </p:cNvPr>
          <p:cNvSpPr txBox="1"/>
          <p:nvPr/>
        </p:nvSpPr>
        <p:spPr>
          <a:xfrm>
            <a:off x="9614956" y="5848290"/>
            <a:ext cx="412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0.9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6FD242D-FD78-FA4E-A6B4-FE912CB36418}"/>
              </a:ext>
            </a:extLst>
          </p:cNvPr>
          <p:cNvSpPr/>
          <p:nvPr/>
        </p:nvSpPr>
        <p:spPr>
          <a:xfrm>
            <a:off x="5749494" y="3085830"/>
            <a:ext cx="969905" cy="3573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rgbClr val="FF0000"/>
                </a:solidFill>
              </a:rPr>
              <a:t>0.8159399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9461DCA-8D25-E145-ABC7-23EC761D6687}"/>
              </a:ext>
            </a:extLst>
          </p:cNvPr>
          <p:cNvCxnSpPr>
            <a:cxnSpLocks/>
          </p:cNvCxnSpPr>
          <p:nvPr/>
        </p:nvCxnSpPr>
        <p:spPr>
          <a:xfrm>
            <a:off x="6660682" y="3273561"/>
            <a:ext cx="3250404" cy="0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urved Connector 7">
            <a:extLst>
              <a:ext uri="{FF2B5EF4-FFF2-40B4-BE49-F238E27FC236}">
                <a16:creationId xmlns:a16="http://schemas.microsoft.com/office/drawing/2014/main" id="{A348D0FC-996A-CB49-9528-3AB6532C9D7E}"/>
              </a:ext>
            </a:extLst>
          </p:cNvPr>
          <p:cNvCxnSpPr>
            <a:stCxn id="41" idx="0"/>
            <a:endCxn id="43" idx="3"/>
          </p:cNvCxnSpPr>
          <p:nvPr/>
        </p:nvCxnSpPr>
        <p:spPr>
          <a:xfrm rot="16200000" flipV="1">
            <a:off x="6978363" y="3005550"/>
            <a:ext cx="2583777" cy="3101703"/>
          </a:xfrm>
          <a:prstGeom prst="curvedConnector2">
            <a:avLst/>
          </a:prstGeom>
          <a:ln w="698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0DD255C-105C-4A49-A6F5-33D025C36C42}"/>
              </a:ext>
            </a:extLst>
          </p:cNvPr>
          <p:cNvSpPr txBox="1"/>
          <p:nvPr/>
        </p:nvSpPr>
        <p:spPr>
          <a:xfrm rot="2282595">
            <a:off x="8449204" y="3664120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p</a:t>
            </a:r>
            <a:r>
              <a:rPr lang="en-US" b="1" dirty="0" err="1">
                <a:solidFill>
                  <a:srgbClr val="0070C0"/>
                </a:solidFill>
              </a:rPr>
              <a:t>norm</a:t>
            </a:r>
            <a:endParaRPr lang="en-US" b="1" dirty="0">
              <a:solidFill>
                <a:srgbClr val="0070C0"/>
              </a:solidFill>
            </a:endParaRPr>
          </a:p>
        </p:txBody>
      </p:sp>
      <p:cxnSp>
        <p:nvCxnSpPr>
          <p:cNvPr id="34" name="Curved Connector 33">
            <a:extLst>
              <a:ext uri="{FF2B5EF4-FFF2-40B4-BE49-F238E27FC236}">
                <a16:creationId xmlns:a16="http://schemas.microsoft.com/office/drawing/2014/main" id="{F52EA115-6641-DC43-B8E1-68BE73842424}"/>
              </a:ext>
            </a:extLst>
          </p:cNvPr>
          <p:cNvCxnSpPr>
            <a:cxnSpLocks/>
          </p:cNvCxnSpPr>
          <p:nvPr/>
        </p:nvCxnSpPr>
        <p:spPr>
          <a:xfrm rot="5400000" flipV="1">
            <a:off x="6833502" y="3144656"/>
            <a:ext cx="2583777" cy="3101703"/>
          </a:xfrm>
          <a:prstGeom prst="curvedConnector2">
            <a:avLst/>
          </a:prstGeom>
          <a:ln w="698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0BAA34DB-DDF8-D842-BD9B-D385746F7A09}"/>
              </a:ext>
            </a:extLst>
          </p:cNvPr>
          <p:cNvSpPr txBox="1"/>
          <p:nvPr/>
        </p:nvSpPr>
        <p:spPr>
          <a:xfrm>
            <a:off x="2200068" y="4528493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p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A7AB1DB-8265-554E-BE38-DEAFE597978F}"/>
              </a:ext>
            </a:extLst>
          </p:cNvPr>
          <p:cNvSpPr txBox="1"/>
          <p:nvPr/>
        </p:nvSpPr>
        <p:spPr>
          <a:xfrm rot="2332485">
            <a:off x="7375672" y="4941551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q</a:t>
            </a:r>
            <a:r>
              <a:rPr lang="en-US" b="1" dirty="0" err="1">
                <a:solidFill>
                  <a:srgbClr val="0070C0"/>
                </a:solidFill>
              </a:rPr>
              <a:t>norm</a:t>
            </a:r>
            <a:endParaRPr lang="en-US" b="1" dirty="0">
              <a:solidFill>
                <a:srgbClr val="0070C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4D55D5-83D7-5F49-B96E-4956C8901C31}"/>
              </a:ext>
            </a:extLst>
          </p:cNvPr>
          <p:cNvSpPr txBox="1"/>
          <p:nvPr/>
        </p:nvSpPr>
        <p:spPr>
          <a:xfrm>
            <a:off x="2170282" y="5077200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n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ABF8FB-DC17-4045-9AB9-C345E42CC9E5}"/>
              </a:ext>
            </a:extLst>
          </p:cNvPr>
          <p:cNvSpPr txBox="1"/>
          <p:nvPr/>
        </p:nvSpPr>
        <p:spPr>
          <a:xfrm>
            <a:off x="2231977" y="5761557"/>
            <a:ext cx="1549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set.seed</a:t>
            </a:r>
            <a:r>
              <a:rPr lang="en-US" dirty="0"/>
              <a:t>(seed)</a:t>
            </a:r>
          </a:p>
        </p:txBody>
      </p:sp>
    </p:spTree>
    <p:extLst>
      <p:ext uri="{BB962C8B-B14F-4D97-AF65-F5344CB8AC3E}">
        <p14:creationId xmlns:p14="http://schemas.microsoft.com/office/powerpoint/2010/main" val="1258491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40" grpId="0"/>
      <p:bldP spid="41" grpId="0"/>
      <p:bldP spid="43" grpId="0" animBg="1"/>
      <p:bldP spid="10" grpId="0"/>
      <p:bldP spid="37" grpId="0"/>
      <p:bldP spid="21" grpId="0"/>
      <p:bldP spid="4" grpId="0"/>
      <p:bldP spid="4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Distribution functions in R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01043B-4EE0-5B46-9E68-77F9FF53FF3A}"/>
              </a:ext>
            </a:extLst>
          </p:cNvPr>
          <p:cNvSpPr/>
          <p:nvPr/>
        </p:nvSpPr>
        <p:spPr>
          <a:xfrm>
            <a:off x="1731819" y="341298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d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p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q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/>
              <a:t>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04824B-5C57-EF46-816F-76C5F64B1199}"/>
              </a:ext>
            </a:extLst>
          </p:cNvPr>
          <p:cNvSpPr txBox="1"/>
          <p:nvPr/>
        </p:nvSpPr>
        <p:spPr>
          <a:xfrm>
            <a:off x="2200068" y="3425788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F83B25-5CD2-1443-A21C-8A122F650DF1}"/>
              </a:ext>
            </a:extLst>
          </p:cNvPr>
          <p:cNvSpPr txBox="1"/>
          <p:nvPr/>
        </p:nvSpPr>
        <p:spPr>
          <a:xfrm>
            <a:off x="2200068" y="3979786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q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BAA34DB-DDF8-D842-BD9B-D385746F7A09}"/>
              </a:ext>
            </a:extLst>
          </p:cNvPr>
          <p:cNvSpPr txBox="1"/>
          <p:nvPr/>
        </p:nvSpPr>
        <p:spPr>
          <a:xfrm>
            <a:off x="2200068" y="4528493"/>
            <a:ext cx="2438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p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4D55D5-83D7-5F49-B96E-4956C8901C31}"/>
              </a:ext>
            </a:extLst>
          </p:cNvPr>
          <p:cNvSpPr txBox="1"/>
          <p:nvPr/>
        </p:nvSpPr>
        <p:spPr>
          <a:xfrm>
            <a:off x="2170282" y="5077200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norm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n</a:t>
            </a:r>
            <a:r>
              <a:rPr lang="en-US" b="1" dirty="0"/>
              <a:t>, mean=0, </a:t>
            </a:r>
            <a:r>
              <a:rPr lang="en-US" b="1" dirty="0" err="1"/>
              <a:t>sd</a:t>
            </a:r>
            <a:r>
              <a:rPr lang="en-US" b="1" dirty="0"/>
              <a:t>=1)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BEF9B97-0805-D948-9E0D-248FA70A2266}"/>
              </a:ext>
            </a:extLst>
          </p:cNvPr>
          <p:cNvSpPr/>
          <p:nvPr/>
        </p:nvSpPr>
        <p:spPr>
          <a:xfrm>
            <a:off x="1731819" y="3425051"/>
            <a:ext cx="30480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b="1" dirty="0" err="1"/>
              <a:t>d</a:t>
            </a:r>
            <a:r>
              <a:rPr lang="en-US" b="1" dirty="0" err="1">
                <a:solidFill>
                  <a:srgbClr val="0070C0"/>
                </a:solidFill>
              </a:rPr>
              <a:t>binom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b="1" dirty="0"/>
              <a:t>, size, prob)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 err="1"/>
              <a:t>p</a:t>
            </a:r>
            <a:r>
              <a:rPr lang="en-US" b="1" dirty="0" err="1">
                <a:solidFill>
                  <a:srgbClr val="0070C0"/>
                </a:solidFill>
              </a:rPr>
              <a:t>binom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q</a:t>
            </a:r>
            <a:r>
              <a:rPr lang="en-US" b="1" dirty="0"/>
              <a:t>, size, prob)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 err="1"/>
              <a:t>q</a:t>
            </a:r>
            <a:r>
              <a:rPr lang="en-US" b="1" dirty="0" err="1">
                <a:solidFill>
                  <a:srgbClr val="0070C0"/>
                </a:solidFill>
              </a:rPr>
              <a:t>binom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p</a:t>
            </a:r>
            <a:r>
              <a:rPr lang="en-US" b="1" dirty="0"/>
              <a:t>, size, prob)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 err="1"/>
              <a:t>r</a:t>
            </a:r>
            <a:r>
              <a:rPr lang="en-US" b="1" dirty="0" err="1">
                <a:solidFill>
                  <a:srgbClr val="0070C0"/>
                </a:solidFill>
              </a:rPr>
              <a:t>binom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n</a:t>
            </a:r>
            <a:r>
              <a:rPr lang="en-US" b="1" dirty="0"/>
              <a:t>, size, prob)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43A4452-4A08-2542-B9E4-142FADB87D51}"/>
              </a:ext>
            </a:extLst>
          </p:cNvPr>
          <p:cNvSpPr/>
          <p:nvPr/>
        </p:nvSpPr>
        <p:spPr>
          <a:xfrm>
            <a:off x="1219200" y="2523335"/>
            <a:ext cx="20255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dirty="0"/>
              <a:t>Normal distribution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4A5CA53-6145-C140-8CAB-15D20B839866}"/>
                  </a:ext>
                </a:extLst>
              </p:cNvPr>
              <p:cNvSpPr/>
              <p:nvPr/>
            </p:nvSpPr>
            <p:spPr>
              <a:xfrm>
                <a:off x="3100927" y="2205178"/>
                <a:ext cx="2501903" cy="9775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limLoc m:val="undOvr"/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4"/>
                            </m:rP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0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∞</m:t>
                          </m:r>
                        </m:sub>
                        <m:sup>
                          <m:r>
                            <m:rPr>
                              <m:nor/>
                            </m:rPr>
                            <a:rPr lang="en-US" dirty="0">
                              <a:solidFill>
                                <a:srgbClr val="FF0000"/>
                              </a:solidFill>
                              <a:latin typeface="Lucida Handwriting" panose="03010101010101010101" pitchFamily="66" charset="77"/>
                            </a:rPr>
                            <m:t>q</m:t>
                          </m:r>
                        </m:sup>
                        <m:e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f</m:t>
                          </m:r>
                          <m:r>
                            <m:rPr>
                              <m:nor/>
                            </m:rPr>
                            <a:rPr lang="en-US" b="1" baseline="-25000" dirty="0">
                              <a:solidFill>
                                <a:schemeClr val="accent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(</m:t>
                          </m:r>
                          <m:r>
                            <m:rPr>
                              <m:nor/>
                            </m:rPr>
                            <a:rPr lang="en-US" b="1" dirty="0" smtClean="0">
                              <a:solidFill>
                                <a:schemeClr val="tx1"/>
                              </a:solidFill>
                              <a:latin typeface="Lucida Handwriting" panose="03010101010101010101" pitchFamily="66" charset="77"/>
                            </a:rPr>
                            <m:t>x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)</m:t>
                          </m:r>
                          <m:r>
                            <m:rPr>
                              <m:nor/>
                            </m:rPr>
                            <a:rPr lang="en-US" dirty="0">
                              <a:latin typeface="Lucida Handwriting" panose="03010101010101010101" pitchFamily="66" charset="77"/>
                            </a:rPr>
                            <m:t>dx</m:t>
                          </m:r>
                        </m:e>
                      </m:nary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b="0" i="0" dirty="0" smtClean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chemeClr val="tx1"/>
                          </a:solidFill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q</m:t>
                      </m:r>
                      <m:r>
                        <m:rPr>
                          <m:nor/>
                        </m:rPr>
                        <a:rPr lang="en-US" b="1" i="0" dirty="0" smtClean="0">
                          <a:solidFill>
                            <a:schemeClr val="tx1"/>
                          </a:solidFill>
                          <a:latin typeface="Lucida Handwriting" panose="03010101010101010101" pitchFamily="66" charset="77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84A5CA53-6145-C140-8CAB-15D20B83986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100927" y="2205178"/>
                <a:ext cx="2501903" cy="977575"/>
              </a:xfrm>
              <a:prstGeom prst="rect">
                <a:avLst/>
              </a:prstGeom>
              <a:blipFill>
                <a:blip r:embed="rId2"/>
                <a:stretch>
                  <a:fillRect l="-30303" t="-94872" b="-1564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Rectangle 28">
            <a:extLst>
              <a:ext uri="{FF2B5EF4-FFF2-40B4-BE49-F238E27FC236}">
                <a16:creationId xmlns:a16="http://schemas.microsoft.com/office/drawing/2014/main" id="{616E3E69-DE80-A94C-AFFA-B20D08A6F888}"/>
              </a:ext>
            </a:extLst>
          </p:cNvPr>
          <p:cNvSpPr/>
          <p:nvPr/>
        </p:nvSpPr>
        <p:spPr>
          <a:xfrm>
            <a:off x="1095769" y="2521113"/>
            <a:ext cx="21489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dirty="0"/>
              <a:t>Binomial distribution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C118EB7-3256-6544-8EB4-F09FCA65CFD7}"/>
                  </a:ext>
                </a:extLst>
              </p:cNvPr>
              <p:cNvSpPr/>
              <p:nvPr/>
            </p:nvSpPr>
            <p:spPr>
              <a:xfrm>
                <a:off x="3244755" y="2428458"/>
                <a:ext cx="2817310" cy="60830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>
                          <a:latin typeface="Lucida Handwriting" panose="03010101010101010101" pitchFamily="66" charset="77"/>
                        </a:rPr>
                        <m:t>)</m:t>
                      </m:r>
                      <m:r>
                        <m:rPr>
                          <m:nor/>
                        </m:rPr>
                        <a:rPr lang="en-US" b="1" dirty="0">
                          <a:latin typeface="Lucida Handwriting" panose="03010101010101010101" pitchFamily="66" charset="77"/>
                        </a:rPr>
                        <m:t>=</m:t>
                      </m:r>
                      <m:d>
                        <m:dPr>
                          <m:ctrlPr>
                            <a:rPr lang="en-US" b="1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b="1" i="1" dirty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nor/>
                                </m:rPr>
                                <a:rPr lang="en-US" b="1" dirty="0">
                                  <a:solidFill>
                                    <a:srgbClr val="7030A0"/>
                                  </a:solidFill>
                                  <a:latin typeface="Lucida Handwriting" panose="03010101010101010101" pitchFamily="66" charset="77"/>
                                </a:rPr>
                                <m:t>n</m:t>
                              </m:r>
                            </m:num>
                            <m:den>
                              <m:r>
                                <m:rPr>
                                  <m:nor/>
                                </m:rPr>
                                <a:rPr lang="en-US" b="1" dirty="0">
                                  <a:solidFill>
                                    <a:srgbClr val="FF0000"/>
                                  </a:solidFill>
                                  <a:latin typeface="Lucida Handwriting" panose="03010101010101010101" pitchFamily="66" charset="77"/>
                                </a:rPr>
                                <m:t>x</m:t>
                              </m:r>
                            </m:den>
                          </m:f>
                        </m:e>
                      </m:d>
                      <m:r>
                        <m:rPr>
                          <m:nor/>
                        </m:rPr>
                        <a:rPr lang="en-US" b="1" dirty="0">
                          <a:latin typeface="Lucida Handwriting" panose="03010101010101010101" pitchFamily="66" charset="77"/>
                        </a:rPr>
                        <m:t>p</m:t>
                      </m:r>
                      <m:r>
                        <m:rPr>
                          <m:nor/>
                        </m:rPr>
                        <a:rPr lang="en-US" b="1" baseline="30000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b="1" dirty="0">
                          <a:latin typeface="Lucida Handwriting" panose="03010101010101010101" pitchFamily="66" charset="77"/>
                        </a:rPr>
                        <m:t>(1−</m:t>
                      </m:r>
                      <m:r>
                        <m:rPr>
                          <m:nor/>
                        </m:rPr>
                        <a:rPr lang="en-US" b="1" dirty="0">
                          <a:latin typeface="Lucida Handwriting" panose="03010101010101010101" pitchFamily="66" charset="77"/>
                        </a:rPr>
                        <m:t>p</m:t>
                      </m:r>
                      <m:r>
                        <m:rPr>
                          <m:nor/>
                        </m:rPr>
                        <a:rPr lang="en-US" b="1" dirty="0">
                          <a:latin typeface="Lucida Handwriting" panose="03010101010101010101" pitchFamily="66" charset="77"/>
                        </a:rPr>
                        <m:t>)</m:t>
                      </m:r>
                      <m:r>
                        <m:rPr>
                          <m:nor/>
                        </m:rPr>
                        <a:rPr lang="en-US" b="1" baseline="30000" dirty="0">
                          <a:solidFill>
                            <a:srgbClr val="7030A0"/>
                          </a:solidFill>
                          <a:latin typeface="Lucida Handwriting" panose="03010101010101010101" pitchFamily="66" charset="77"/>
                        </a:rPr>
                        <m:t>n</m:t>
                      </m:r>
                      <m:r>
                        <m:rPr>
                          <m:nor/>
                        </m:rPr>
                        <a:rPr lang="en-US" b="1" baseline="30000" dirty="0">
                          <a:latin typeface="Lucida Handwriting" panose="03010101010101010101" pitchFamily="66" charset="77"/>
                        </a:rPr>
                        <m:t>−</m:t>
                      </m:r>
                      <m:r>
                        <m:rPr>
                          <m:nor/>
                        </m:rPr>
                        <a:rPr lang="en-US" b="1" baseline="30000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C118EB7-3256-6544-8EB4-F09FCA65CFD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44755" y="2428458"/>
                <a:ext cx="2817310" cy="608308"/>
              </a:xfrm>
              <a:prstGeom prst="rect">
                <a:avLst/>
              </a:prstGeom>
              <a:blipFill>
                <a:blip r:embed="rId3"/>
                <a:stretch>
                  <a:fillRect b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" name="Rectangle 30">
            <a:extLst>
              <a:ext uri="{FF2B5EF4-FFF2-40B4-BE49-F238E27FC236}">
                <a16:creationId xmlns:a16="http://schemas.microsoft.com/office/drawing/2014/main" id="{FBDCEFDA-E2F3-E94E-B2F4-C3446F115796}"/>
              </a:ext>
            </a:extLst>
          </p:cNvPr>
          <p:cNvSpPr/>
          <p:nvPr/>
        </p:nvSpPr>
        <p:spPr>
          <a:xfrm>
            <a:off x="7707891" y="3425050"/>
            <a:ext cx="328785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itchFamily="2" charset="2"/>
              <a:buChar char="v"/>
            </a:pPr>
            <a:r>
              <a:rPr lang="en-US" b="1" dirty="0" err="1"/>
              <a:t>d</a:t>
            </a:r>
            <a:r>
              <a:rPr lang="en-US" b="1" dirty="0" err="1">
                <a:solidFill>
                  <a:srgbClr val="0070C0"/>
                </a:solidFill>
              </a:rPr>
              <a:t>weibull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x</a:t>
            </a:r>
            <a:r>
              <a:rPr lang="en-US" b="1" dirty="0"/>
              <a:t>, shape, scale=1)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 err="1"/>
              <a:t>p</a:t>
            </a:r>
            <a:r>
              <a:rPr lang="en-US" b="1" dirty="0" err="1">
                <a:solidFill>
                  <a:srgbClr val="0070C0"/>
                </a:solidFill>
              </a:rPr>
              <a:t>weibull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q</a:t>
            </a:r>
            <a:r>
              <a:rPr lang="en-US" b="1" dirty="0"/>
              <a:t>, shape, scale=1)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 err="1"/>
              <a:t>q</a:t>
            </a:r>
            <a:r>
              <a:rPr lang="en-US" b="1" dirty="0" err="1">
                <a:solidFill>
                  <a:srgbClr val="0070C0"/>
                </a:solidFill>
              </a:rPr>
              <a:t>weibull</a:t>
            </a:r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p</a:t>
            </a:r>
            <a:r>
              <a:rPr lang="en-US" b="1" dirty="0"/>
              <a:t>, shape, scale=1)</a:t>
            </a:r>
          </a:p>
          <a:p>
            <a:pPr marL="342900" indent="-342900" algn="just">
              <a:buFont typeface="Wingdings" pitchFamily="2" charset="2"/>
              <a:buChar char="v"/>
            </a:pPr>
            <a:endParaRPr lang="en-US" b="1" dirty="0"/>
          </a:p>
          <a:p>
            <a:pPr marL="342900" indent="-342900" algn="just">
              <a:buFont typeface="Wingdings" pitchFamily="2" charset="2"/>
              <a:buChar char="v"/>
            </a:pPr>
            <a:r>
              <a:rPr lang="en-US" b="1" dirty="0" err="1"/>
              <a:t>r</a:t>
            </a:r>
            <a:r>
              <a:rPr lang="en-US" b="1" dirty="0" err="1">
                <a:solidFill>
                  <a:srgbClr val="0070C0"/>
                </a:solidFill>
              </a:rPr>
              <a:t>weibull</a:t>
            </a:r>
            <a:r>
              <a:rPr lang="en-US" b="1" dirty="0">
                <a:solidFill>
                  <a:srgbClr val="0070C0"/>
                </a:solidFill>
              </a:rPr>
              <a:t> </a:t>
            </a:r>
            <a:r>
              <a:rPr lang="en-US" b="1" dirty="0"/>
              <a:t>(</a:t>
            </a:r>
            <a:r>
              <a:rPr lang="en-US" b="1" dirty="0">
                <a:solidFill>
                  <a:srgbClr val="FF0000"/>
                </a:solidFill>
                <a:latin typeface="Lucida Handwriting" panose="03010101010101010101" pitchFamily="66" charset="77"/>
              </a:rPr>
              <a:t>n</a:t>
            </a:r>
            <a:r>
              <a:rPr lang="en-US" b="1" dirty="0"/>
              <a:t>, shape, scale=1)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8EC1D18-3DA2-3B4B-9684-894634AD2C79}"/>
              </a:ext>
            </a:extLst>
          </p:cNvPr>
          <p:cNvSpPr/>
          <p:nvPr/>
        </p:nvSpPr>
        <p:spPr>
          <a:xfrm>
            <a:off x="6780803" y="2504726"/>
            <a:ext cx="20940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dirty="0"/>
              <a:t>Weibull distribution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82844C9-9941-A145-B530-AA4B59E51952}"/>
                  </a:ext>
                </a:extLst>
              </p:cNvPr>
              <p:cNvSpPr/>
              <p:nvPr/>
            </p:nvSpPr>
            <p:spPr>
              <a:xfrm>
                <a:off x="8874838" y="2359177"/>
                <a:ext cx="2957156" cy="69320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 smtClean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b="1" baseline="-25000" dirty="0" smtClean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 smtClean="0"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b="1" dirty="0" smtClean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dirty="0" smtClean="0">
                          <a:latin typeface="Lucida Handwriting" panose="03010101010101010101" pitchFamily="66" charset="77"/>
                        </a:rPr>
                        <m:t>)</m:t>
                      </m:r>
                      <m:r>
                        <m:rPr>
                          <m:nor/>
                        </m:rPr>
                        <a:rPr lang="en-US" b="1" dirty="0" smtClean="0">
                          <a:latin typeface="Lucida Handwriting" panose="03010101010101010101" pitchFamily="66" charset="77"/>
                        </a:rPr>
                        <m:t>=</m:t>
                      </m:r>
                      <m:f>
                        <m:fPr>
                          <m:ctrlPr>
                            <a:rPr lang="en-US" b="1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𝜶</m:t>
                          </m:r>
                        </m:num>
                        <m:den>
                          <m:r>
                            <a:rPr lang="en-US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𝜷</m:t>
                          </m:r>
                        </m:den>
                      </m:f>
                      <m:sSup>
                        <m:sSupPr>
                          <m:ctrlPr>
                            <a:rPr lang="en-US" b="1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1" i="1" dirty="0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1" i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nor/>
                                    </m:rPr>
                                    <a:rPr lang="en-US" b="1" dirty="0">
                                      <a:solidFill>
                                        <a:srgbClr val="FF0000"/>
                                      </a:solidFill>
                                      <a:latin typeface="Lucida Handwriting" panose="03010101010101010101" pitchFamily="66" charset="77"/>
                                    </a:rPr>
                                    <m:t>x</m:t>
                                  </m:r>
                                </m:num>
                                <m:den>
                                  <m:r>
                                    <a:rPr lang="en-US" b="1" i="1" dirty="0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𝜶</m:t>
                          </m:r>
                          <m:r>
                            <a:rPr lang="en-US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1" i="1" dirty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𝟏</m:t>
                          </m:r>
                        </m:sup>
                      </m:sSup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𝒆𝒙𝒑</m:t>
                      </m:r>
                      <m:sSup>
                        <m:sSupPr>
                          <m:ctrlPr>
                            <a:rPr lang="en-US" b="1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b="1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m:rPr>
                                      <m:nor/>
                                    </m:rPr>
                                    <a:rPr lang="en-US" b="1" dirty="0">
                                      <a:solidFill>
                                        <a:srgbClr val="FF0000"/>
                                      </a:solidFill>
                                      <a:latin typeface="Lucida Handwriting" panose="03010101010101010101" pitchFamily="66" charset="77"/>
                                    </a:rPr>
                                    <m:t>x</m:t>
                                  </m:r>
                                </m:num>
                                <m:den>
                                  <m:r>
                                    <a:rPr lang="en-US" b="1" i="1" dirty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𝜷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b="1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𝜶</m:t>
                          </m:r>
                        </m:sup>
                      </m:s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682844C9-9941-A145-B530-AA4B59E5195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874838" y="2359177"/>
                <a:ext cx="2957156" cy="693203"/>
              </a:xfrm>
              <a:prstGeom prst="rect">
                <a:avLst/>
              </a:prstGeom>
              <a:blipFill>
                <a:blip r:embed="rId4"/>
                <a:stretch>
                  <a:fillRect b="-909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Rectangle 13">
            <a:extLst>
              <a:ext uri="{FF2B5EF4-FFF2-40B4-BE49-F238E27FC236}">
                <a16:creationId xmlns:a16="http://schemas.microsoft.com/office/drawing/2014/main" id="{19D86A3B-8AE5-044C-AA52-711E43762622}"/>
              </a:ext>
            </a:extLst>
          </p:cNvPr>
          <p:cNvSpPr/>
          <p:nvPr/>
        </p:nvSpPr>
        <p:spPr>
          <a:xfrm>
            <a:off x="5093370" y="5779962"/>
            <a:ext cx="19373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help(Distributions)</a:t>
            </a:r>
          </a:p>
        </p:txBody>
      </p:sp>
    </p:spTree>
    <p:extLst>
      <p:ext uri="{BB962C8B-B14F-4D97-AF65-F5344CB8AC3E}">
        <p14:creationId xmlns:p14="http://schemas.microsoft.com/office/powerpoint/2010/main" val="140093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9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23" grpId="0"/>
      <p:bldP spid="36" grpId="0"/>
      <p:bldP spid="21" grpId="0"/>
      <p:bldP spid="24" grpId="0"/>
      <p:bldP spid="24" grpId="1"/>
      <p:bldP spid="26" grpId="0"/>
      <p:bldP spid="27" grpId="0"/>
      <p:bldP spid="29" grpId="1"/>
      <p:bldP spid="29" grpId="2"/>
      <p:bldP spid="13" grpId="0"/>
      <p:bldP spid="13" grpId="1"/>
      <p:bldP spid="31" grpId="0"/>
      <p:bldP spid="31" grpId="1"/>
      <p:bldP spid="32" grpId="0"/>
      <p:bldP spid="32" grpId="1"/>
      <p:bldP spid="35" grpId="0"/>
      <p:bldP spid="35" grpId="1"/>
      <p:bldP spid="14" grpId="0"/>
      <p:bldP spid="1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Continuous distributions</a:t>
            </a:r>
          </a:p>
        </p:txBody>
      </p:sp>
    </p:spTree>
    <p:extLst>
      <p:ext uri="{BB962C8B-B14F-4D97-AF65-F5344CB8AC3E}">
        <p14:creationId xmlns:p14="http://schemas.microsoft.com/office/powerpoint/2010/main" val="2996035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89072"/>
            <a:ext cx="5225463" cy="28817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lecture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Probability Density Function</a:t>
            </a:r>
          </a:p>
          <a:p>
            <a:r>
              <a:rPr lang="en-US" dirty="0"/>
              <a:t>Cumulative Distribution Function</a:t>
            </a:r>
          </a:p>
          <a:p>
            <a:r>
              <a:rPr lang="en-US" dirty="0"/>
              <a:t>Expectation of continuous random variable</a:t>
            </a:r>
          </a:p>
          <a:p>
            <a:r>
              <a:rPr lang="en-US" dirty="0"/>
              <a:t>Continuous uniform distribution</a:t>
            </a:r>
          </a:p>
          <a:p>
            <a:r>
              <a:rPr lang="en-US" dirty="0"/>
              <a:t>Normal distribution</a:t>
            </a:r>
          </a:p>
          <a:p>
            <a:r>
              <a:rPr lang="en-US" dirty="0"/>
              <a:t>Some other continuous distributions</a:t>
            </a:r>
          </a:p>
          <a:p>
            <a:r>
              <a:rPr lang="en-US" dirty="0"/>
              <a:t>Distribution functions in R</a:t>
            </a:r>
          </a:p>
          <a:p>
            <a:r>
              <a:rPr lang="en-US" dirty="0"/>
              <a:t>Fitting distributions in R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216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6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1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1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70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Probability Density Function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EF0C7A-00C3-D84E-B0CA-7BA07FAA134E}"/>
              </a:ext>
            </a:extLst>
          </p:cNvPr>
          <p:cNvSpPr/>
          <p:nvPr/>
        </p:nvSpPr>
        <p:spPr>
          <a:xfrm>
            <a:off x="810987" y="2090172"/>
            <a:ext cx="1051559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Sample space:</a:t>
            </a:r>
          </a:p>
          <a:p>
            <a:pPr algn="ctr"/>
            <a:endParaRPr lang="en-US" sz="2800" dirty="0"/>
          </a:p>
          <a:p>
            <a:pPr algn="ctr"/>
            <a:r>
              <a:rPr lang="en-US" sz="2800" b="1" dirty="0">
                <a:latin typeface="Lucida Handwriting" panose="03010101010101010101" pitchFamily="66" charset="77"/>
              </a:rPr>
              <a:t>S</a:t>
            </a:r>
            <a:r>
              <a:rPr lang="en-US" sz="2800" b="1" baseline="-25000" dirty="0">
                <a:solidFill>
                  <a:schemeClr val="accent1"/>
                </a:solidFill>
                <a:latin typeface="Lucida Handwriting" panose="03010101010101010101" pitchFamily="66" charset="77"/>
              </a:rPr>
              <a:t>X</a:t>
            </a:r>
            <a:r>
              <a:rPr lang="en-US" sz="2800" b="1" dirty="0">
                <a:latin typeface="Lucida Handwriting" panose="03010101010101010101" pitchFamily="66" charset="77"/>
              </a:rPr>
              <a:t> = [a, b] </a:t>
            </a:r>
            <a:r>
              <a:rPr lang="en-US" sz="2800" dirty="0"/>
              <a:t>or</a:t>
            </a:r>
            <a:r>
              <a:rPr lang="en-US" sz="2800" b="1" dirty="0">
                <a:latin typeface="Lucida Handwriting" panose="03010101010101010101" pitchFamily="66" charset="77"/>
              </a:rPr>
              <a:t> (a, b)</a:t>
            </a:r>
          </a:p>
          <a:p>
            <a:pPr algn="ctr"/>
            <a:endParaRPr lang="en-US" sz="2800" dirty="0"/>
          </a:p>
          <a:p>
            <a:pPr algn="ctr"/>
            <a:r>
              <a:rPr lang="en-US" sz="2800" dirty="0"/>
              <a:t>or in a case of </a:t>
            </a:r>
            <a:r>
              <a:rPr lang="en-US" sz="2800" b="1" dirty="0">
                <a:latin typeface="Lucida Handwriting" panose="03010101010101010101" pitchFamily="66" charset="77"/>
              </a:rPr>
              <a:t>a =-∞</a:t>
            </a:r>
            <a:r>
              <a:rPr lang="en-US" sz="2400" dirty="0"/>
              <a:t> and </a:t>
            </a:r>
            <a:r>
              <a:rPr lang="en-US" sz="2800" b="1" dirty="0">
                <a:latin typeface="Lucida Handwriting" panose="03010101010101010101" pitchFamily="66" charset="77"/>
              </a:rPr>
              <a:t>b=∞</a:t>
            </a:r>
          </a:p>
          <a:p>
            <a:pPr algn="ctr"/>
            <a:endParaRPr lang="en-US" sz="2800" b="1" dirty="0">
              <a:latin typeface="Lucida Handwriting" panose="03010101010101010101" pitchFamily="66" charset="77"/>
            </a:endParaRPr>
          </a:p>
          <a:p>
            <a:pPr algn="ctr"/>
            <a:r>
              <a:rPr lang="en-US" sz="2800" b="1" dirty="0">
                <a:latin typeface="Lucida Handwriting" panose="03010101010101010101" pitchFamily="66" charset="77"/>
              </a:rPr>
              <a:t>S</a:t>
            </a:r>
            <a:r>
              <a:rPr lang="en-US" sz="2800" b="1" baseline="-25000" dirty="0">
                <a:solidFill>
                  <a:schemeClr val="accent1"/>
                </a:solidFill>
                <a:latin typeface="Lucida Handwriting" panose="03010101010101010101" pitchFamily="66" charset="77"/>
              </a:rPr>
              <a:t>X</a:t>
            </a:r>
            <a:r>
              <a:rPr lang="en-US" sz="2800" b="1" dirty="0">
                <a:latin typeface="Lucida Handwriting" panose="03010101010101010101" pitchFamily="66" charset="77"/>
              </a:rPr>
              <a:t> = (-∞, ∞)</a:t>
            </a:r>
            <a:endParaRPr lang="en-US" sz="2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8070A7-EA48-C846-946B-96F2AAE64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1085" y="2579064"/>
            <a:ext cx="2303719" cy="23730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1A06174-999A-264A-A959-7C12C1F07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2620" y="2398065"/>
            <a:ext cx="1528297" cy="249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098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Probability Density Function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6EF0C7A-00C3-D84E-B0CA-7BA07FAA134E}"/>
                  </a:ext>
                </a:extLst>
              </p:cNvPr>
              <p:cNvSpPr/>
              <p:nvPr/>
            </p:nvSpPr>
            <p:spPr>
              <a:xfrm>
                <a:off x="810987" y="2090172"/>
                <a:ext cx="10515599" cy="33346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2800" dirty="0"/>
                  <a:t>Probability density function (PDF) </a:t>
                </a:r>
                <a:r>
                  <a:rPr lang="en-US" sz="2800" dirty="0" err="1">
                    <a:latin typeface="Lucida Handwriting" panose="03010101010101010101" pitchFamily="66" charset="77"/>
                  </a:rPr>
                  <a:t>f</a:t>
                </a:r>
                <a:r>
                  <a:rPr lang="en-US" sz="2800" b="1" baseline="-25000" dirty="0" err="1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sz="2800" b="1" baseline="-25000" dirty="0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 </a:t>
                </a:r>
                <a:r>
                  <a:rPr lang="en-US" sz="2800" dirty="0"/>
                  <a:t>:</a:t>
                </a:r>
              </a:p>
              <a:p>
                <a:pPr algn="ctr"/>
                <a:endParaRPr lang="en-US" sz="2800" dirty="0"/>
              </a:p>
              <a:p>
                <a:pPr marL="514350" indent="-514350" algn="ctr">
                  <a:buFont typeface="+mj-lt"/>
                  <a:buAutoNum type="arabicPeriod"/>
                </a:pPr>
                <a:r>
                  <a:rPr lang="en-US" sz="2800" dirty="0" err="1">
                    <a:latin typeface="Lucida Handwriting" panose="03010101010101010101" pitchFamily="66" charset="77"/>
                  </a:rPr>
                  <a:t>f</a:t>
                </a:r>
                <a:r>
                  <a:rPr lang="en-US" sz="2800" b="1" baseline="-25000" dirty="0" err="1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sz="2800" dirty="0">
                    <a:latin typeface="Lucida Handwriting" panose="03010101010101010101" pitchFamily="66" charset="77"/>
                  </a:rPr>
                  <a:t>(</a:t>
                </a:r>
                <a:r>
                  <a:rPr lang="en-US" sz="2800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sz="2800" dirty="0">
                    <a:latin typeface="Lucida Handwriting" panose="03010101010101010101" pitchFamily="66" charset="77"/>
                  </a:rPr>
                  <a:t>) &gt; 0 </a:t>
                </a:r>
                <a:r>
                  <a:rPr lang="en-US" sz="2800" dirty="0"/>
                  <a:t>for</a:t>
                </a:r>
                <a:r>
                  <a:rPr lang="en-US" sz="2800" dirty="0">
                    <a:latin typeface="Lucida Handwriting" panose="03010101010101010101" pitchFamily="66" charset="77"/>
                  </a:rPr>
                  <a:t> </a:t>
                </a:r>
                <a:r>
                  <a:rPr lang="en-US" sz="2800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sz="2800" dirty="0">
                    <a:latin typeface="Lucida Handwriting" panose="03010101010101010101" pitchFamily="66" charset="77"/>
                  </a:rPr>
                  <a:t> ∈ S</a:t>
                </a:r>
                <a:r>
                  <a:rPr lang="en-US" sz="2800" b="1" baseline="-25000" dirty="0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</a:p>
              <a:p>
                <a:pPr marL="514350" indent="-514350" algn="ctr">
                  <a:buFont typeface="+mj-lt"/>
                  <a:buAutoNum type="arabicPeriod"/>
                </a:pPr>
                <a:endParaRPr lang="en-US" sz="2800" dirty="0"/>
              </a:p>
              <a:p>
                <a:pPr marL="514350" indent="-514350" algn="ctr">
                  <a:buFont typeface="+mj-lt"/>
                  <a:buAutoNum type="arabicPeriod"/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 ∈ </m:t>
                        </m:r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en-US" sz="2800" b="1" baseline="-25000" dirty="0">
                            <a:solidFill>
                              <a:schemeClr val="accent1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</m:sub>
                      <m:sup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f</m:t>
                        </m:r>
                        <m:r>
                          <m:rPr>
                            <m:nor/>
                          </m:rPr>
                          <a:rPr lang="en-US" sz="2800" b="1" baseline="-25000" dirty="0">
                            <a:solidFill>
                              <a:schemeClr val="accent1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2800" i="0" dirty="0" smtClean="0">
                            <a:latin typeface="Lucida Handwriting" panose="03010101010101010101" pitchFamily="66" charset="77"/>
                          </a:rPr>
                          <m:t>d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i="0" dirty="0" smtClean="0">
                            <a:latin typeface="Lucida Handwriting" panose="03010101010101010101" pitchFamily="66" charset="77"/>
                          </a:rPr>
                          <m:t>= 1</m:t>
                        </m:r>
                      </m:e>
                    </m:nary>
                  </m:oMath>
                </a14:m>
                <a:endParaRPr lang="en-US" sz="2800" b="1" dirty="0">
                  <a:latin typeface="Lucida Handwriting" panose="03010101010101010101" pitchFamily="66" charset="77"/>
                </a:endParaRPr>
              </a:p>
              <a:p>
                <a:pPr marL="514350" indent="-514350" algn="ctr">
                  <a:buFont typeface="+mj-lt"/>
                  <a:buAutoNum type="arabicPeriod"/>
                </a:pPr>
                <a:endParaRPr lang="en-US" sz="2800" b="1" dirty="0">
                  <a:latin typeface="Lucida Handwriting" panose="03010101010101010101" pitchFamily="66" charset="77"/>
                </a:endParaRPr>
              </a:p>
              <a:p>
                <a:pPr marL="514350" indent="-514350" algn="ctr">
                  <a:buFont typeface="+mj-lt"/>
                  <a:buAutoNum type="arabicPeriod"/>
                </a:pPr>
                <a:r>
                  <a:rPr lang="en-US" sz="2800" dirty="0">
                    <a:latin typeface="Lucida Handwriting" panose="03010101010101010101" pitchFamily="66" charset="77"/>
                  </a:rPr>
                  <a:t>P(</a:t>
                </a:r>
                <a:r>
                  <a:rPr lang="en-US" sz="2800" b="1" dirty="0">
                    <a:latin typeface="Lucida Handwriting" panose="03010101010101010101" pitchFamily="66" charset="77"/>
                  </a:rPr>
                  <a:t>A</a:t>
                </a:r>
                <a:r>
                  <a:rPr lang="en-US" sz="2800" dirty="0">
                    <a:latin typeface="Lucida Handwriting" panose="03010101010101010101" pitchFamily="66" charset="77"/>
                  </a:rPr>
                  <a:t>) =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nor/>
                          </m:rPr>
                          <a:rPr lang="en-US" sz="2800" b="1" dirty="0">
                            <a:latin typeface="Lucida Handwriting" panose="03010101010101010101" pitchFamily="66" charset="77"/>
                          </a:rPr>
                          <m:t>A</m:t>
                        </m:r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∈</m:t>
                        </m:r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SX</m:t>
                        </m:r>
                      </m:sub>
                      <m:sup>
                        <m:r>
                          <a:rPr lang="en-US" sz="2800" b="0" i="1">
                            <a:latin typeface="Cambria Math" panose="02040503050406030204" pitchFamily="18" charset="0"/>
                          </a:rPr>
                          <m:t> </m:t>
                        </m:r>
                      </m:sup>
                      <m:e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f</m:t>
                        </m:r>
                        <m:r>
                          <m:rPr>
                            <m:nor/>
                          </m:rPr>
                          <a:rPr lang="en-US" sz="2800" baseline="-25000" dirty="0">
                            <a:solidFill>
                              <a:schemeClr val="accent1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sz="2800" dirty="0">
                            <a:latin typeface="Lucida Handwriting" panose="03010101010101010101" pitchFamily="66" charset="77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2800" i="0" dirty="0" smtClean="0">
                            <a:latin typeface="Lucida Handwriting" panose="03010101010101010101" pitchFamily="66" charset="77"/>
                          </a:rPr>
                          <m:t>d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</m:e>
                    </m:nary>
                  </m:oMath>
                </a14:m>
                <a:r>
                  <a:rPr lang="en-US" sz="2800" dirty="0"/>
                  <a:t>  for any event </a:t>
                </a:r>
                <a:r>
                  <a:rPr lang="en-US" sz="2800" b="1" dirty="0">
                    <a:latin typeface="Lucida Handwriting" panose="03010101010101010101" pitchFamily="66" charset="77"/>
                  </a:rPr>
                  <a:t>A</a:t>
                </a:r>
                <a:r>
                  <a:rPr lang="en-US" sz="2800" dirty="0">
                    <a:latin typeface="Lucida Handwriting" panose="03010101010101010101" pitchFamily="66" charset="77"/>
                  </a:rPr>
                  <a:t>∈S</a:t>
                </a:r>
                <a:r>
                  <a:rPr lang="en-US" sz="2800" b="1" baseline="-25000" dirty="0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  <a:endParaRPr lang="en-US" sz="2800" b="1" dirty="0"/>
              </a:p>
            </p:txBody>
          </p:sp>
        </mc:Choice>
        <mc:Fallback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6EF0C7A-00C3-D84E-B0CA-7BA07FAA134E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10987" y="2090172"/>
                <a:ext cx="10515599" cy="3334631"/>
              </a:xfrm>
              <a:prstGeom prst="rect">
                <a:avLst/>
              </a:prstGeom>
              <a:blipFill>
                <a:blip r:embed="rId2"/>
                <a:stretch>
                  <a:fillRect t="-2281" b="-342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8059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Probability Density Function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EF0C7A-00C3-D84E-B0CA-7BA07FAA134E}"/>
              </a:ext>
            </a:extLst>
          </p:cNvPr>
          <p:cNvSpPr/>
          <p:nvPr/>
        </p:nvSpPr>
        <p:spPr>
          <a:xfrm>
            <a:off x="1451634" y="2223433"/>
            <a:ext cx="43458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Usually event </a:t>
            </a:r>
            <a:r>
              <a:rPr lang="en-US" sz="2800" b="1" dirty="0">
                <a:latin typeface="Lucida Handwriting" panose="03010101010101010101" pitchFamily="66" charset="77"/>
              </a:rPr>
              <a:t>A = [c, d]</a:t>
            </a:r>
            <a:endParaRPr lang="en-US" sz="2800" dirty="0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7DF101D-93A8-604E-8BBC-34C59554CEF7}"/>
              </a:ext>
            </a:extLst>
          </p:cNvPr>
          <p:cNvSpPr/>
          <p:nvPr/>
        </p:nvSpPr>
        <p:spPr>
          <a:xfrm>
            <a:off x="8076758" y="2932395"/>
            <a:ext cx="364454" cy="1741154"/>
          </a:xfrm>
          <a:custGeom>
            <a:avLst/>
            <a:gdLst>
              <a:gd name="connsiteX0" fmla="*/ 0 w 357474"/>
              <a:gd name="connsiteY0" fmla="*/ 0 h 1750679"/>
              <a:gd name="connsiteX1" fmla="*/ 357474 w 357474"/>
              <a:gd name="connsiteY1" fmla="*/ 0 h 1750679"/>
              <a:gd name="connsiteX2" fmla="*/ 357474 w 357474"/>
              <a:gd name="connsiteY2" fmla="*/ 1750679 h 1750679"/>
              <a:gd name="connsiteX3" fmla="*/ 0 w 357474"/>
              <a:gd name="connsiteY3" fmla="*/ 1750679 h 1750679"/>
              <a:gd name="connsiteX4" fmla="*/ 0 w 357474"/>
              <a:gd name="connsiteY4" fmla="*/ 0 h 1750679"/>
              <a:gd name="connsiteX0" fmla="*/ 0 w 364454"/>
              <a:gd name="connsiteY0" fmla="*/ 0 h 1750679"/>
              <a:gd name="connsiteX1" fmla="*/ 364454 w 364454"/>
              <a:gd name="connsiteY1" fmla="*/ 481631 h 1750679"/>
              <a:gd name="connsiteX2" fmla="*/ 357474 w 364454"/>
              <a:gd name="connsiteY2" fmla="*/ 1750679 h 1750679"/>
              <a:gd name="connsiteX3" fmla="*/ 0 w 364454"/>
              <a:gd name="connsiteY3" fmla="*/ 1750679 h 1750679"/>
              <a:gd name="connsiteX4" fmla="*/ 0 w 364454"/>
              <a:gd name="connsiteY4" fmla="*/ 0 h 1750679"/>
              <a:gd name="connsiteX0" fmla="*/ 0 w 364454"/>
              <a:gd name="connsiteY0" fmla="*/ 0 h 1750679"/>
              <a:gd name="connsiteX1" fmla="*/ 364454 w 364454"/>
              <a:gd name="connsiteY1" fmla="*/ 481631 h 1750679"/>
              <a:gd name="connsiteX2" fmla="*/ 357474 w 364454"/>
              <a:gd name="connsiteY2" fmla="*/ 1750679 h 1750679"/>
              <a:gd name="connsiteX3" fmla="*/ 0 w 364454"/>
              <a:gd name="connsiteY3" fmla="*/ 1750679 h 1750679"/>
              <a:gd name="connsiteX4" fmla="*/ 0 w 364454"/>
              <a:gd name="connsiteY4" fmla="*/ 0 h 1750679"/>
              <a:gd name="connsiteX0" fmla="*/ 0 w 364454"/>
              <a:gd name="connsiteY0" fmla="*/ 0 h 1750679"/>
              <a:gd name="connsiteX1" fmla="*/ 364454 w 364454"/>
              <a:gd name="connsiteY1" fmla="*/ 481631 h 1750679"/>
              <a:gd name="connsiteX2" fmla="*/ 357474 w 364454"/>
              <a:gd name="connsiteY2" fmla="*/ 1750679 h 1750679"/>
              <a:gd name="connsiteX3" fmla="*/ 0 w 364454"/>
              <a:gd name="connsiteY3" fmla="*/ 1750679 h 1750679"/>
              <a:gd name="connsiteX4" fmla="*/ 0 w 364454"/>
              <a:gd name="connsiteY4" fmla="*/ 0 h 1750679"/>
              <a:gd name="connsiteX0" fmla="*/ 0 w 364454"/>
              <a:gd name="connsiteY0" fmla="*/ 0 h 1741154"/>
              <a:gd name="connsiteX1" fmla="*/ 364454 w 364454"/>
              <a:gd name="connsiteY1" fmla="*/ 472106 h 1741154"/>
              <a:gd name="connsiteX2" fmla="*/ 357474 w 364454"/>
              <a:gd name="connsiteY2" fmla="*/ 1741154 h 1741154"/>
              <a:gd name="connsiteX3" fmla="*/ 0 w 364454"/>
              <a:gd name="connsiteY3" fmla="*/ 1741154 h 1741154"/>
              <a:gd name="connsiteX4" fmla="*/ 0 w 364454"/>
              <a:gd name="connsiteY4" fmla="*/ 0 h 1741154"/>
              <a:gd name="connsiteX0" fmla="*/ 0 w 364454"/>
              <a:gd name="connsiteY0" fmla="*/ 0 h 1741154"/>
              <a:gd name="connsiteX1" fmla="*/ 364454 w 364454"/>
              <a:gd name="connsiteY1" fmla="*/ 472106 h 1741154"/>
              <a:gd name="connsiteX2" fmla="*/ 357474 w 364454"/>
              <a:gd name="connsiteY2" fmla="*/ 1741154 h 1741154"/>
              <a:gd name="connsiteX3" fmla="*/ 0 w 364454"/>
              <a:gd name="connsiteY3" fmla="*/ 1741154 h 1741154"/>
              <a:gd name="connsiteX4" fmla="*/ 0 w 364454"/>
              <a:gd name="connsiteY4" fmla="*/ 0 h 17411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4454" h="1741154">
                <a:moveTo>
                  <a:pt x="0" y="0"/>
                </a:moveTo>
                <a:cubicBezTo>
                  <a:pt x="83385" y="11319"/>
                  <a:pt x="157244" y="54387"/>
                  <a:pt x="364454" y="472106"/>
                </a:cubicBezTo>
                <a:cubicBezTo>
                  <a:pt x="362127" y="895122"/>
                  <a:pt x="359801" y="1318138"/>
                  <a:pt x="357474" y="1741154"/>
                </a:cubicBezTo>
                <a:lnTo>
                  <a:pt x="0" y="1741154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F76E245-923C-AA4B-9775-0309C2B45F67}"/>
              </a:ext>
            </a:extLst>
          </p:cNvPr>
          <p:cNvCxnSpPr>
            <a:cxnSpLocks/>
          </p:cNvCxnSpPr>
          <p:nvPr/>
        </p:nvCxnSpPr>
        <p:spPr>
          <a:xfrm flipH="1" flipV="1">
            <a:off x="7683090" y="2949814"/>
            <a:ext cx="397865" cy="1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2" name="Group 61">
            <a:extLst>
              <a:ext uri="{FF2B5EF4-FFF2-40B4-BE49-F238E27FC236}">
                <a16:creationId xmlns:a16="http://schemas.microsoft.com/office/drawing/2014/main" id="{AA11BBBC-6A7E-6343-85A1-4B5EFE9AB093}"/>
              </a:ext>
            </a:extLst>
          </p:cNvPr>
          <p:cNvGrpSpPr/>
          <p:nvPr/>
        </p:nvGrpSpPr>
        <p:grpSpPr>
          <a:xfrm>
            <a:off x="7607567" y="4643459"/>
            <a:ext cx="2879594" cy="313227"/>
            <a:chOff x="4026616" y="5142906"/>
            <a:chExt cx="2879594" cy="313227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C45806E-FA9F-824A-A69F-9331CB45D6EA}"/>
                </a:ext>
              </a:extLst>
            </p:cNvPr>
            <p:cNvSpPr/>
            <p:nvPr/>
          </p:nvSpPr>
          <p:spPr>
            <a:xfrm>
              <a:off x="4026616" y="5149321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5016A75-85F4-2541-BD0F-C6913A8E052A}"/>
                </a:ext>
              </a:extLst>
            </p:cNvPr>
            <p:cNvSpPr/>
            <p:nvPr/>
          </p:nvSpPr>
          <p:spPr>
            <a:xfrm>
              <a:off x="4308336" y="5147568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D5F17ED-D30E-C74D-B5D6-222827D12D97}"/>
                </a:ext>
              </a:extLst>
            </p:cNvPr>
            <p:cNvSpPr/>
            <p:nvPr/>
          </p:nvSpPr>
          <p:spPr>
            <a:xfrm>
              <a:off x="4603388" y="5150937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4E9E04A-7FEC-B249-8C1D-921274919C95}"/>
                </a:ext>
              </a:extLst>
            </p:cNvPr>
            <p:cNvSpPr/>
            <p:nvPr/>
          </p:nvSpPr>
          <p:spPr>
            <a:xfrm>
              <a:off x="4901537" y="5154020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3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766425D-CD54-8942-BDFB-E62F5FBEDFFA}"/>
                </a:ext>
              </a:extLst>
            </p:cNvPr>
            <p:cNvSpPr/>
            <p:nvPr/>
          </p:nvSpPr>
          <p:spPr>
            <a:xfrm>
              <a:off x="5190877" y="5152260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DC0DD7C-9C71-FA43-AC53-426469751125}"/>
                </a:ext>
              </a:extLst>
            </p:cNvPr>
            <p:cNvSpPr/>
            <p:nvPr/>
          </p:nvSpPr>
          <p:spPr>
            <a:xfrm>
              <a:off x="5472597" y="5150507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81F8B09-41BC-CE4A-AA19-309886DDA3F0}"/>
                </a:ext>
              </a:extLst>
            </p:cNvPr>
            <p:cNvSpPr/>
            <p:nvPr/>
          </p:nvSpPr>
          <p:spPr>
            <a:xfrm>
              <a:off x="5767649" y="5153876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6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B77E729-DFE3-6244-8828-3603DAD06F5D}"/>
                </a:ext>
              </a:extLst>
            </p:cNvPr>
            <p:cNvSpPr/>
            <p:nvPr/>
          </p:nvSpPr>
          <p:spPr>
            <a:xfrm>
              <a:off x="6065798" y="5156959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7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86494B2-234A-8341-9470-69142E2B0EB5}"/>
                </a:ext>
              </a:extLst>
            </p:cNvPr>
            <p:cNvSpPr/>
            <p:nvPr/>
          </p:nvSpPr>
          <p:spPr>
            <a:xfrm>
              <a:off x="6355138" y="5147568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8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6674A33-5201-5B48-9A96-E3D7DC3D983C}"/>
                </a:ext>
              </a:extLst>
            </p:cNvPr>
            <p:cNvSpPr/>
            <p:nvPr/>
          </p:nvSpPr>
          <p:spPr>
            <a:xfrm>
              <a:off x="6645191" y="5142906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9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7553197-9B8D-1147-9649-E391302A1E7A}"/>
              </a:ext>
            </a:extLst>
          </p:cNvPr>
          <p:cNvGrpSpPr/>
          <p:nvPr/>
        </p:nvGrpSpPr>
        <p:grpSpPr>
          <a:xfrm>
            <a:off x="7388567" y="2308790"/>
            <a:ext cx="3322223" cy="2506735"/>
            <a:chOff x="7388567" y="2308790"/>
            <a:chExt cx="3322223" cy="2506735"/>
          </a:xfrm>
        </p:grpSpPr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B3A5DD9C-22B5-7A41-8456-1D3B4B4253F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736483" y="2656679"/>
              <a:ext cx="0" cy="2038511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headEnd w="med" len="me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708F9D3-85E7-0B4A-9F10-5A708BE13F08}"/>
                </a:ext>
              </a:extLst>
            </p:cNvPr>
            <p:cNvSpPr/>
            <p:nvPr/>
          </p:nvSpPr>
          <p:spPr>
            <a:xfrm>
              <a:off x="7388567" y="2308790"/>
              <a:ext cx="688191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latin typeface="Lucida Handwriting" panose="03010101010101010101" pitchFamily="66" charset="77"/>
                </a:rPr>
                <a:t>f</a:t>
              </a:r>
              <a:r>
                <a:rPr lang="en-US" b="1" baseline="-25000" dirty="0" err="1">
                  <a:solidFill>
                    <a:schemeClr val="accent1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(</a:t>
              </a:r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r>
                <a:rPr lang="en-US" dirty="0">
                  <a:latin typeface="Lucida Handwriting" panose="03010101010101010101" pitchFamily="66" charset="77"/>
                </a:rPr>
                <a:t>)</a:t>
              </a:r>
              <a:endParaRPr lang="en-US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F0DF8EA-4184-6941-83F8-98D658A3BB8F}"/>
                </a:ext>
              </a:extLst>
            </p:cNvPr>
            <p:cNvCxnSpPr>
              <a:cxnSpLocks/>
            </p:cNvCxnSpPr>
            <p:nvPr/>
          </p:nvCxnSpPr>
          <p:spPr>
            <a:xfrm>
              <a:off x="7602154" y="4673549"/>
              <a:ext cx="2873869" cy="0"/>
            </a:xfrm>
            <a:prstGeom prst="straightConnector1">
              <a:avLst/>
            </a:prstGeom>
            <a:ln w="22225">
              <a:solidFill>
                <a:schemeClr val="bg2">
                  <a:lumMod val="75000"/>
                </a:schemeClr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1F341DCE-9F7E-1F46-81EC-D1450732082E}"/>
                </a:ext>
              </a:extLst>
            </p:cNvPr>
            <p:cNvSpPr/>
            <p:nvPr/>
          </p:nvSpPr>
          <p:spPr>
            <a:xfrm>
              <a:off x="10422032" y="4516351"/>
              <a:ext cx="288758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x</a:t>
              </a:r>
              <a:endParaRPr lang="en-US" dirty="0"/>
            </a:p>
          </p:txBody>
        </p:sp>
      </p:grpSp>
      <p:sp>
        <p:nvSpPr>
          <p:cNvPr id="29" name="Freeform 28">
            <a:extLst>
              <a:ext uri="{FF2B5EF4-FFF2-40B4-BE49-F238E27FC236}">
                <a16:creationId xmlns:a16="http://schemas.microsoft.com/office/drawing/2014/main" id="{51B515CD-58EE-0941-91CE-62E64AB760AC}"/>
              </a:ext>
            </a:extLst>
          </p:cNvPr>
          <p:cNvSpPr/>
          <p:nvPr/>
        </p:nvSpPr>
        <p:spPr>
          <a:xfrm>
            <a:off x="7734607" y="2939164"/>
            <a:ext cx="2595931" cy="1740034"/>
          </a:xfrm>
          <a:custGeom>
            <a:avLst/>
            <a:gdLst>
              <a:gd name="connsiteX0" fmla="*/ 0 w 3000375"/>
              <a:gd name="connsiteY0" fmla="*/ 2147796 h 2147796"/>
              <a:gd name="connsiteX1" fmla="*/ 384175 w 3000375"/>
              <a:gd name="connsiteY1" fmla="*/ 4671 h 2147796"/>
              <a:gd name="connsiteX2" fmla="*/ 1593850 w 3000375"/>
              <a:gd name="connsiteY2" fmla="*/ 1585821 h 2147796"/>
              <a:gd name="connsiteX3" fmla="*/ 3000375 w 3000375"/>
              <a:gd name="connsiteY3" fmla="*/ 2001746 h 2147796"/>
              <a:gd name="connsiteX0" fmla="*/ 0 w 3000375"/>
              <a:gd name="connsiteY0" fmla="*/ 2148082 h 2148082"/>
              <a:gd name="connsiteX1" fmla="*/ 384175 w 3000375"/>
              <a:gd name="connsiteY1" fmla="*/ 4957 h 2148082"/>
              <a:gd name="connsiteX2" fmla="*/ 1593850 w 3000375"/>
              <a:gd name="connsiteY2" fmla="*/ 1586107 h 2148082"/>
              <a:gd name="connsiteX3" fmla="*/ 3000375 w 3000375"/>
              <a:gd name="connsiteY3" fmla="*/ 2002032 h 2148082"/>
              <a:gd name="connsiteX0" fmla="*/ 0 w 3000375"/>
              <a:gd name="connsiteY0" fmla="*/ 2148082 h 2148082"/>
              <a:gd name="connsiteX1" fmla="*/ 384175 w 3000375"/>
              <a:gd name="connsiteY1" fmla="*/ 4957 h 2148082"/>
              <a:gd name="connsiteX2" fmla="*/ 1593850 w 3000375"/>
              <a:gd name="connsiteY2" fmla="*/ 1586107 h 2148082"/>
              <a:gd name="connsiteX3" fmla="*/ 3000375 w 3000375"/>
              <a:gd name="connsiteY3" fmla="*/ 2002032 h 2148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00375" h="2148082">
                <a:moveTo>
                  <a:pt x="0" y="2148082"/>
                </a:moveTo>
                <a:cubicBezTo>
                  <a:pt x="59266" y="1123350"/>
                  <a:pt x="118533" y="98619"/>
                  <a:pt x="384175" y="4957"/>
                </a:cubicBezTo>
                <a:cubicBezTo>
                  <a:pt x="649817" y="-88705"/>
                  <a:pt x="919692" y="1170711"/>
                  <a:pt x="1593850" y="1586107"/>
                </a:cubicBezTo>
                <a:cubicBezTo>
                  <a:pt x="2268008" y="2001503"/>
                  <a:pt x="2751512" y="1980205"/>
                  <a:pt x="3000375" y="200203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99AA449-7599-6345-B39B-A23913D02705}"/>
              </a:ext>
            </a:extLst>
          </p:cNvPr>
          <p:cNvSpPr/>
          <p:nvPr/>
        </p:nvSpPr>
        <p:spPr>
          <a:xfrm>
            <a:off x="7712070" y="4362685"/>
            <a:ext cx="10693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latin typeface="Lucida Handwriting" panose="03010101010101010101" pitchFamily="66" charset="77"/>
              </a:rPr>
              <a:t>c       d</a:t>
            </a:r>
            <a:endParaRPr lang="en-US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3ED1089-4687-2541-9C5C-F25037B7CFAE}"/>
              </a:ext>
            </a:extLst>
          </p:cNvPr>
          <p:cNvSpPr/>
          <p:nvPr/>
        </p:nvSpPr>
        <p:spPr>
          <a:xfrm>
            <a:off x="7256248" y="2746653"/>
            <a:ext cx="4764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0.2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FA3B038-AF74-D14C-AF77-D7969728B94E}"/>
              </a:ext>
            </a:extLst>
          </p:cNvPr>
          <p:cNvGrpSpPr/>
          <p:nvPr/>
        </p:nvGrpSpPr>
        <p:grpSpPr>
          <a:xfrm>
            <a:off x="8066995" y="2943179"/>
            <a:ext cx="372117" cy="1742104"/>
            <a:chOff x="8066995" y="2943179"/>
            <a:chExt cx="372117" cy="1742104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458998C8-330C-F240-AB79-40E84309FC59}"/>
                </a:ext>
              </a:extLst>
            </p:cNvPr>
            <p:cNvCxnSpPr>
              <a:endCxn id="29" idx="1"/>
            </p:cNvCxnSpPr>
            <p:nvPr/>
          </p:nvCxnSpPr>
          <p:spPr>
            <a:xfrm flipH="1" flipV="1">
              <a:off x="8066995" y="2943179"/>
              <a:ext cx="9762" cy="174210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35A1C6B-32C1-074E-BFA7-F0253D1F688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439112" y="3402481"/>
              <a:ext cx="0" cy="12828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479BB754-C8D8-AE40-9B67-D20C1991C461}"/>
              </a:ext>
            </a:extLst>
          </p:cNvPr>
          <p:cNvGrpSpPr/>
          <p:nvPr/>
        </p:nvGrpSpPr>
        <p:grpSpPr>
          <a:xfrm>
            <a:off x="7611830" y="4650750"/>
            <a:ext cx="2697239" cy="375640"/>
            <a:chOff x="7602154" y="5019621"/>
            <a:chExt cx="2697239" cy="375640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6841D546-4106-0E4B-957B-BC2CFF68995F}"/>
                </a:ext>
              </a:extLst>
            </p:cNvPr>
            <p:cNvSpPr/>
            <p:nvPr/>
          </p:nvSpPr>
          <p:spPr>
            <a:xfrm>
              <a:off x="7602154" y="5021374"/>
              <a:ext cx="261019" cy="29917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0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1C9A438-DEE0-FA45-A446-09D6ABD626D8}"/>
                </a:ext>
              </a:extLst>
            </p:cNvPr>
            <p:cNvSpPr/>
            <p:nvPr/>
          </p:nvSpPr>
          <p:spPr>
            <a:xfrm>
              <a:off x="8071230" y="5022990"/>
              <a:ext cx="4764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0.2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B60EAF00-72F9-C849-8759-33C8FEA35C80}"/>
                </a:ext>
              </a:extLst>
            </p:cNvPr>
            <p:cNvSpPr/>
            <p:nvPr/>
          </p:nvSpPr>
          <p:spPr>
            <a:xfrm>
              <a:off x="8658719" y="5024313"/>
              <a:ext cx="4764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0.4</a:t>
              </a: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26F1F271-72CB-B746-90C1-C552CC05760E}"/>
                </a:ext>
              </a:extLst>
            </p:cNvPr>
            <p:cNvSpPr/>
            <p:nvPr/>
          </p:nvSpPr>
          <p:spPr>
            <a:xfrm>
              <a:off x="9235491" y="5025929"/>
              <a:ext cx="4764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0.6</a:t>
              </a: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3E2C6F0D-16E0-5546-BA37-583395208EC1}"/>
                </a:ext>
              </a:extLst>
            </p:cNvPr>
            <p:cNvSpPr/>
            <p:nvPr/>
          </p:nvSpPr>
          <p:spPr>
            <a:xfrm>
              <a:off x="9822980" y="5019621"/>
              <a:ext cx="4764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>
                  <a:solidFill>
                    <a:srgbClr val="FF0000"/>
                  </a:solidFill>
                </a:rPr>
                <a:t>0.8</a:t>
              </a:r>
            </a:p>
          </p:txBody>
        </p:sp>
      </p:grpSp>
      <p:sp>
        <p:nvSpPr>
          <p:cNvPr id="63" name="Rectangle 62">
            <a:extLst>
              <a:ext uri="{FF2B5EF4-FFF2-40B4-BE49-F238E27FC236}">
                <a16:creationId xmlns:a16="http://schemas.microsoft.com/office/drawing/2014/main" id="{6DEE7B77-44D5-BE4C-8AC1-332F26657A4D}"/>
              </a:ext>
            </a:extLst>
          </p:cNvPr>
          <p:cNvSpPr/>
          <p:nvPr/>
        </p:nvSpPr>
        <p:spPr>
          <a:xfrm>
            <a:off x="7425118" y="2746653"/>
            <a:ext cx="301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71E820D-817E-4A46-BC7D-C9FF10D834C8}"/>
                  </a:ext>
                </a:extLst>
              </p:cNvPr>
              <p:cNvSpPr/>
              <p:nvPr/>
            </p:nvSpPr>
            <p:spPr>
              <a:xfrm>
                <a:off x="2151533" y="3107252"/>
                <a:ext cx="2916889" cy="56868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dirty="0">
                    <a:latin typeface="Lucida Handwriting" panose="03010101010101010101" pitchFamily="66" charset="77"/>
                  </a:rPr>
                  <a:t>P(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</m:oMath>
                </a14:m>
                <a:r>
                  <a:rPr lang="en-US" dirty="0">
                    <a:latin typeface="Lucida Handwriting" panose="03010101010101010101" pitchFamily="66" charset="77"/>
                  </a:rPr>
                  <a:t> ∈ </a:t>
                </a:r>
                <a:r>
                  <a:rPr lang="en-US" b="1" dirty="0">
                    <a:latin typeface="Lucida Handwriting" panose="03010101010101010101" pitchFamily="66" charset="77"/>
                  </a:rPr>
                  <a:t>A</a:t>
                </a:r>
                <a:r>
                  <a:rPr lang="en-US" dirty="0">
                    <a:latin typeface="Lucida Handwriting" panose="03010101010101010101" pitchFamily="66" charset="77"/>
                  </a:rPr>
                  <a:t>) =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nor/>
                          </m:rPr>
                          <a:rPr lang="en-US" b="1" dirty="0">
                            <a:latin typeface="Lucida Handwriting" panose="03010101010101010101" pitchFamily="66" charset="77"/>
                          </a:rPr>
                          <m:t>c</m:t>
                        </m:r>
                      </m:sub>
                      <m:sup>
                        <m:r>
                          <m:rPr>
                            <m:nor/>
                          </m:rPr>
                          <a:rPr lang="en-US" b="1" dirty="0">
                            <a:latin typeface="Lucida Handwriting" panose="03010101010101010101" pitchFamily="66" charset="77"/>
                          </a:rPr>
                          <m:t>d</m:t>
                        </m:r>
                      </m:sup>
                      <m:e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f</m:t>
                        </m:r>
                        <m:r>
                          <m:rPr>
                            <m:nor/>
                          </m:rPr>
                          <a:rPr lang="en-US" b="1" baseline="-25000" dirty="0">
                            <a:solidFill>
                              <a:schemeClr val="accent1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dx</m:t>
                        </m:r>
                      </m:e>
                    </m:nary>
                  </m:oMath>
                </a14:m>
                <a:r>
                  <a:rPr lang="en-US" dirty="0"/>
                  <a:t> </a:t>
                </a:r>
                <a:endParaRPr lang="en-US" b="1" dirty="0"/>
              </a:p>
            </p:txBody>
          </p:sp>
        </mc:Choice>
        <mc:Fallback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71E820D-817E-4A46-BC7D-C9FF10D834C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1533" y="3107252"/>
                <a:ext cx="2916889" cy="568682"/>
              </a:xfrm>
              <a:prstGeom prst="rect">
                <a:avLst/>
              </a:prstGeom>
              <a:blipFill>
                <a:blip r:embed="rId2"/>
                <a:stretch>
                  <a:fillRect l="-866" t="-64444" b="-13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339DF326-72DE-654A-83C4-335817472C3F}"/>
                  </a:ext>
                </a:extLst>
              </p:cNvPr>
              <p:cNvSpPr/>
              <p:nvPr/>
            </p:nvSpPr>
            <p:spPr>
              <a:xfrm>
                <a:off x="2231978" y="4210835"/>
                <a:ext cx="1067921" cy="46903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 dirty="0">
                          <a:latin typeface="Lucida Handwriting" panose="03010101010101010101" pitchFamily="66" charset="77"/>
                        </a:rPr>
                        <m:t>f</m:t>
                      </m:r>
                      <m:r>
                        <m:rPr>
                          <m:nor/>
                        </m:rPr>
                        <a:rPr lang="en-US" sz="2400" b="1" baseline="-25000" dirty="0">
                          <a:solidFill>
                            <a:schemeClr val="accent1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sz="2400" dirty="0">
                          <a:latin typeface="Lucida Handwriting" panose="03010101010101010101" pitchFamily="66" charset="77"/>
                        </a:rPr>
                        <m:t>(</m:t>
                      </m:r>
                      <m:r>
                        <m:rPr>
                          <m:nor/>
                        </m:rPr>
                        <a:rPr lang="en-US" sz="2400" dirty="0">
                          <a:solidFill>
                            <a:srgbClr val="FF0000"/>
                          </a:solidFill>
                          <a:latin typeface="Lucida Handwriting" panose="03010101010101010101" pitchFamily="66" charset="77"/>
                        </a:rPr>
                        <m:t>x</m:t>
                      </m:r>
                      <m:r>
                        <m:rPr>
                          <m:nor/>
                        </m:rPr>
                        <a:rPr lang="en-US" sz="2400" dirty="0">
                          <a:latin typeface="Lucida Handwriting" panose="03010101010101010101" pitchFamily="66" charset="77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339DF326-72DE-654A-83C4-335817472C3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31978" y="4210835"/>
                <a:ext cx="1067921" cy="469039"/>
              </a:xfrm>
              <a:prstGeom prst="rect">
                <a:avLst/>
              </a:prstGeom>
              <a:blipFill>
                <a:blip r:embed="rId3"/>
                <a:stretch>
                  <a:fillRect l="-3529" t="-2703" r="-1176" b="-216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TextBox 65">
            <a:extLst>
              <a:ext uri="{FF2B5EF4-FFF2-40B4-BE49-F238E27FC236}">
                <a16:creationId xmlns:a16="http://schemas.microsoft.com/office/drawing/2014/main" id="{FE3B4DCB-54E6-8C49-A2C3-E388EFE26871}"/>
              </a:ext>
            </a:extLst>
          </p:cNvPr>
          <p:cNvSpPr txBox="1"/>
          <p:nvPr/>
        </p:nvSpPr>
        <p:spPr>
          <a:xfrm>
            <a:off x="3262801" y="4234493"/>
            <a:ext cx="14917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can be </a:t>
            </a:r>
            <a:r>
              <a:rPr lang="en-US" sz="2400" b="1" dirty="0">
                <a:latin typeface="Lucida Handwriting" panose="03010101010101010101" pitchFamily="66" charset="77"/>
              </a:rPr>
              <a:t>&gt;1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0D891B31-5B37-9945-850D-3AE4870F02A9}"/>
                  </a:ext>
                </a:extLst>
              </p:cNvPr>
              <p:cNvSpPr/>
              <p:nvPr/>
            </p:nvSpPr>
            <p:spPr>
              <a:xfrm>
                <a:off x="2553250" y="5243752"/>
                <a:ext cx="119135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Lucida Handwriting" panose="03010101010101010101" pitchFamily="66" charset="77"/>
                  </a:rPr>
                  <a:t>P(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a:rPr lang="en-US" i="1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 </m:t>
                    </m:r>
                  </m:oMath>
                </a14:m>
                <a:r>
                  <a:rPr lang="en-US" b="1" dirty="0">
                    <a:latin typeface="Lucida Handwriting" panose="03010101010101010101" pitchFamily="66" charset="77"/>
                  </a:rPr>
                  <a:t>= 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c</a:t>
                </a:r>
                <a:r>
                  <a:rPr lang="en-US" dirty="0">
                    <a:latin typeface="Lucida Handwriting" panose="03010101010101010101" pitchFamily="66" charset="77"/>
                  </a:rPr>
                  <a:t>)</a:t>
                </a:r>
                <a:endParaRPr lang="en-US" dirty="0"/>
              </a:p>
            </p:txBody>
          </p:sp>
        </mc:Choice>
        <mc:Fallback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0D891B31-5B37-9945-850D-3AE4870F02A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53250" y="5243752"/>
                <a:ext cx="1191352" cy="369332"/>
              </a:xfrm>
              <a:prstGeom prst="rect">
                <a:avLst/>
              </a:prstGeom>
              <a:blipFill>
                <a:blip r:embed="rId4"/>
                <a:stretch>
                  <a:fillRect l="-4211" t="-6667" r="-3158" b="-2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8" name="Rectangle 67">
            <a:extLst>
              <a:ext uri="{FF2B5EF4-FFF2-40B4-BE49-F238E27FC236}">
                <a16:creationId xmlns:a16="http://schemas.microsoft.com/office/drawing/2014/main" id="{9FB737C4-2F8E-294D-A41E-B1724CD3CAA8}"/>
              </a:ext>
            </a:extLst>
          </p:cNvPr>
          <p:cNvSpPr/>
          <p:nvPr/>
        </p:nvSpPr>
        <p:spPr>
          <a:xfrm>
            <a:off x="3669201" y="5243752"/>
            <a:ext cx="6527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Lucida Handwriting" panose="03010101010101010101" pitchFamily="66" charset="77"/>
              </a:rPr>
              <a:t>= 0 </a:t>
            </a:r>
            <a:endParaRPr lang="en-US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A99DD02E-A200-CC48-9A44-A96598E42C3B}"/>
              </a:ext>
            </a:extLst>
          </p:cNvPr>
          <p:cNvGrpSpPr/>
          <p:nvPr/>
        </p:nvGrpSpPr>
        <p:grpSpPr>
          <a:xfrm>
            <a:off x="7710578" y="2947508"/>
            <a:ext cx="363671" cy="1784509"/>
            <a:chOff x="7710578" y="2947508"/>
            <a:chExt cx="363671" cy="1784509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6DD6DB2-16EA-CC4E-BB81-E1CBF4018B6D}"/>
                </a:ext>
              </a:extLst>
            </p:cNvPr>
            <p:cNvSpPr/>
            <p:nvPr/>
          </p:nvSpPr>
          <p:spPr>
            <a:xfrm>
              <a:off x="7710578" y="4362685"/>
              <a:ext cx="31611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>
                  <a:solidFill>
                    <a:srgbClr val="FF0000"/>
                  </a:solidFill>
                  <a:latin typeface="Lucida Handwriting" panose="03010101010101010101" pitchFamily="66" charset="77"/>
                </a:rPr>
                <a:t>c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185D49A-39B7-3D41-A933-0D55D2D096E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69369" y="2947508"/>
              <a:ext cx="4880" cy="1730372"/>
            </a:xfrm>
            <a:prstGeom prst="line">
              <a:avLst/>
            </a:prstGeom>
            <a:ln w="2222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3993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4" dur="2000" fill="hold"/>
                                        <p:tgtEl>
                                          <p:spTgt spid="65"/>
                                        </p:tgtEl>
                                      </p:cBhvr>
                                      <p:by x="200000" y="2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2000" fill="hold"/>
                                        <p:tgtEl>
                                          <p:spTgt spid="6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9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000"/>
                            </p:stCondLst>
                            <p:childTnLst>
                              <p:par>
                                <p:cTn id="76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9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9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9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9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43" grpId="0" animBg="1"/>
      <p:bldP spid="43" grpId="1" animBg="1"/>
      <p:bldP spid="43" grpId="2" animBg="1"/>
      <p:bldP spid="29" grpId="0" animBg="1"/>
      <p:bldP spid="29" grpId="1" animBg="1"/>
      <p:bldP spid="31" grpId="0"/>
      <p:bldP spid="31" grpId="1"/>
      <p:bldP spid="31" grpId="2"/>
      <p:bldP spid="37" grpId="0"/>
      <p:bldP spid="37" grpId="1"/>
      <p:bldP spid="37" grpId="2"/>
      <p:bldP spid="63" grpId="0"/>
      <p:bldP spid="63" grpId="1"/>
      <p:bldP spid="64" grpId="0"/>
      <p:bldP spid="64" grpId="1"/>
      <p:bldP spid="65" grpId="0"/>
      <p:bldP spid="65" grpId="1"/>
      <p:bldP spid="65" grpId="2"/>
      <p:bldP spid="65" grpId="3"/>
      <p:bldP spid="66" grpId="0"/>
      <p:bldP spid="66" grpId="1"/>
      <p:bldP spid="67" grpId="0"/>
      <p:bldP spid="67" grpId="1"/>
      <p:bldP spid="68" grpId="0"/>
      <p:bldP spid="6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Cumulative Distribution Function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557147"/>
                <a:ext cx="10515600" cy="4659662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dirty="0"/>
                  <a:t>Cumulative Distribution Function (CDF)</a:t>
                </a:r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:r>
                  <a:rPr lang="en-US" dirty="0">
                    <a:latin typeface="Lucida Handwriting" panose="03010101010101010101" pitchFamily="66" charset="77"/>
                  </a:rPr>
                  <a:t>F</a:t>
                </a:r>
                <a:r>
                  <a:rPr lang="en-US" b="1" baseline="-25000" dirty="0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dirty="0">
                    <a:latin typeface="Lucida Handwriting" panose="03010101010101010101" pitchFamily="66" charset="77"/>
                  </a:rPr>
                  <a:t>(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t</a:t>
                </a:r>
                <a:r>
                  <a:rPr lang="en-US" dirty="0">
                    <a:latin typeface="Lucida Handwriting" panose="03010101010101010101" pitchFamily="66" charset="77"/>
                  </a:rPr>
                  <a:t>) = P(</a:t>
                </a:r>
                <a:r>
                  <a:rPr lang="en-US" b="1" dirty="0" err="1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dirty="0" err="1">
                    <a:latin typeface="Lucida Handwriting" panose="03010101010101010101" pitchFamily="66" charset="77"/>
                  </a:rPr>
                  <a:t>≤</a:t>
                </a:r>
                <a:r>
                  <a:rPr lang="en-US" b="1" dirty="0" err="1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t</a:t>
                </a:r>
                <a:r>
                  <a:rPr lang="en-US" dirty="0">
                    <a:latin typeface="Lucida Handwriting" panose="03010101010101010101" pitchFamily="66" charset="77"/>
                  </a:rPr>
                  <a:t>) = </a:t>
                </a:r>
                <a14:m>
                  <m:oMath xmlns:m="http://schemas.openxmlformats.org/officeDocument/2006/math">
                    <m:nary>
                      <m:naryPr>
                        <m:limLoc m:val="undOvr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-∞</m:t>
                        </m:r>
                      </m:sub>
                      <m:sup>
                        <m:r>
                          <m:rPr>
                            <m:nor/>
                          </m:rPr>
                          <a:rPr lang="en-US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t</m:t>
                        </m:r>
                      </m:sup>
                      <m:e>
                        <m:r>
                          <m:rPr>
                            <m:nor/>
                          </m:rPr>
                          <a:rPr lang="en-US" b="0" i="0" dirty="0" smtClean="0">
                            <a:latin typeface="Lucida Handwriting" panose="03010101010101010101" pitchFamily="66" charset="77"/>
                          </a:rPr>
                          <m:t>f</m:t>
                        </m:r>
                        <m:r>
                          <m:rPr>
                            <m:nor/>
                          </m:rPr>
                          <a:rPr lang="en-US" b="1" baseline="-25000" dirty="0">
                            <a:solidFill>
                              <a:schemeClr val="accent1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b="1" i="0" dirty="0" smtClean="0">
                            <a:solidFill>
                              <a:schemeClr val="tx1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dirty="0">
                    <a:latin typeface="Lucida Handwriting" panose="03010101010101010101" pitchFamily="66" charset="77"/>
                  </a:rPr>
                  <a:t>dx, -∞ &lt; 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t</a:t>
                </a:r>
                <a:r>
                  <a:rPr lang="en-US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 </a:t>
                </a:r>
                <a:r>
                  <a:rPr lang="en-US" dirty="0">
                    <a:latin typeface="Lucida Handwriting" panose="03010101010101010101" pitchFamily="66" charset="77"/>
                  </a:rPr>
                  <a:t>&lt;∞</a:t>
                </a:r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557147"/>
                <a:ext cx="10515600" cy="4659662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327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100" b="1" dirty="0"/>
              <a:t>Cumulative Distribution Function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6546295"/>
            <a:ext cx="12192000" cy="31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dirty="0"/>
              <a:t> Statistical data analysis in R. Viktor Ermakov </a:t>
            </a:r>
            <a:r>
              <a:rPr lang="mr-IN" dirty="0"/>
              <a:t>–</a:t>
            </a:r>
            <a:r>
              <a:rPr lang="en-US" dirty="0"/>
              <a:t> Visiting professor, </a:t>
            </a:r>
            <a:r>
              <a:rPr lang="en-US" dirty="0" err="1"/>
              <a:t>UFSCar</a:t>
            </a:r>
            <a:r>
              <a:rPr lang="en-US" dirty="0"/>
              <a:t>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F958805-C0F3-6540-8596-1CCF7DB033A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942822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 algn="ctr">
                  <a:buNone/>
                </a:pPr>
                <a:r>
                  <a:rPr lang="en-US" dirty="0"/>
                  <a:t>Properties of CDF:</a:t>
                </a:r>
              </a:p>
              <a:p>
                <a:pPr marL="0" indent="0">
                  <a:buNone/>
                </a:pPr>
                <a:endParaRPr lang="en-US" dirty="0">
                  <a:latin typeface="Lucida Handwriting" panose="03010101010101010101" pitchFamily="66" charset="77"/>
                </a:endParaRPr>
              </a:p>
              <a:p>
                <a:pPr marL="514350" indent="-514350">
                  <a:buAutoNum type="arabicPeriod"/>
                </a:pPr>
                <a:r>
                  <a:rPr lang="en-US" dirty="0">
                    <a:latin typeface="Lucida Handwriting" panose="03010101010101010101" pitchFamily="66" charset="77"/>
                  </a:rPr>
                  <a:t>F</a:t>
                </a:r>
                <a:r>
                  <a:rPr lang="en-US" b="1" baseline="-25000" dirty="0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dirty="0"/>
                  <a:t> is nondecreasing: 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t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1 </a:t>
                </a:r>
                <a:r>
                  <a:rPr lang="en-US" dirty="0">
                    <a:latin typeface="Lucida Handwriting" panose="03010101010101010101" pitchFamily="66" charset="77"/>
                  </a:rPr>
                  <a:t>≤</a:t>
                </a:r>
                <a:r>
                  <a:rPr lang="en-US" dirty="0"/>
                  <a:t> </a:t>
                </a:r>
                <a:r>
                  <a:rPr lang="en-US" b="1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t</a:t>
                </a:r>
                <a:r>
                  <a:rPr lang="en-US" b="1" baseline="-25000" dirty="0">
                    <a:solidFill>
                      <a:srgbClr val="FF0000"/>
                    </a:solidFill>
                    <a:latin typeface="Lucida Handwriting" panose="03010101010101010101" pitchFamily="66" charset="77"/>
                  </a:rPr>
                  <a:t>2</a:t>
                </a:r>
                <a:r>
                  <a:rPr lang="en-US" dirty="0"/>
                  <a:t> implies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t</m:t>
                    </m:r>
                    <m:r>
                      <m:rPr>
                        <m:nor/>
                      </m:rPr>
                      <a:rPr lang="en-US" b="1" baseline="-25000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1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)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latin typeface="Lucida Handwriting" panose="03010101010101010101" pitchFamily="66" charset="77"/>
                  </a:rPr>
                  <a:t>≤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F</m:t>
                    </m:r>
                    <m:r>
                      <m:rPr>
                        <m:nor/>
                      </m:rPr>
                      <a:rPr lang="en-US" b="1" baseline="-25000" dirty="0">
                        <a:solidFill>
                          <a:schemeClr val="accent1"/>
                        </a:solidFill>
                        <a:latin typeface="Lucida Handwriting" panose="03010101010101010101" pitchFamily="66" charset="77"/>
                      </a:rPr>
                      <m:t>X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(</m:t>
                    </m:r>
                    <m:r>
                      <m:rPr>
                        <m:nor/>
                      </m:rPr>
                      <a:rPr lang="en-US" b="1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t</m:t>
                    </m:r>
                    <m:r>
                      <m:rPr>
                        <m:nor/>
                      </m:rPr>
                      <a:rPr lang="en-US" b="1" baseline="-25000" dirty="0">
                        <a:solidFill>
                          <a:srgbClr val="FF0000"/>
                        </a:solidFill>
                        <a:latin typeface="Lucida Handwriting" panose="03010101010101010101" pitchFamily="66" charset="77"/>
                      </a:rPr>
                      <m:t>2</m:t>
                    </m:r>
                    <m:r>
                      <m:rPr>
                        <m:nor/>
                      </m:rPr>
                      <a:rPr lang="en-US" dirty="0">
                        <a:latin typeface="Lucida Handwriting" panose="03010101010101010101" pitchFamily="66" charset="77"/>
                      </a:rPr>
                      <m:t>)</m:t>
                    </m:r>
                  </m:oMath>
                </a14:m>
                <a:endParaRPr lang="en-US" b="1" dirty="0">
                  <a:latin typeface="Lucida Handwriting" panose="03010101010101010101" pitchFamily="66" charset="77"/>
                </a:endParaRPr>
              </a:p>
              <a:p>
                <a:pPr marL="514350" indent="-514350">
                  <a:buAutoNum type="arabicPeriod"/>
                </a:pPr>
                <a:endParaRPr lang="en-US" b="1" baseline="-25000" dirty="0">
                  <a:latin typeface="Lucida Handwriting" panose="03010101010101010101" pitchFamily="66" charset="77"/>
                </a:endParaRPr>
              </a:p>
              <a:p>
                <a:pPr marL="514350" indent="-514350">
                  <a:buAutoNum type="arabicPeriod"/>
                </a:pPr>
                <a:endParaRPr lang="en-US" b="1" baseline="-25000" dirty="0">
                  <a:latin typeface="Lucida Handwriting" panose="03010101010101010101" pitchFamily="66" charset="77"/>
                </a:endParaRPr>
              </a:p>
              <a:p>
                <a:pPr marL="514350" indent="-514350">
                  <a:buFontTx/>
                  <a:buAutoNum type="arabicPeriod"/>
                </a:pPr>
                <a:r>
                  <a:rPr lang="en-US" b="1" baseline="-25000" dirty="0">
                    <a:latin typeface="Lucida Handwriting" panose="03010101010101010101" pitchFamily="66" charset="77"/>
                  </a:rPr>
                  <a:t> </a:t>
                </a:r>
                <a:r>
                  <a:rPr lang="en-US" dirty="0">
                    <a:latin typeface="Lucida Handwriting" panose="03010101010101010101" pitchFamily="66" charset="77"/>
                  </a:rPr>
                  <a:t>F</a:t>
                </a:r>
                <a:r>
                  <a:rPr lang="en-US" b="1" baseline="-25000" dirty="0">
                    <a:solidFill>
                      <a:schemeClr val="accent1"/>
                    </a:solidFill>
                    <a:latin typeface="Lucida Handwriting" panose="03010101010101010101" pitchFamily="66" charset="77"/>
                  </a:rPr>
                  <a:t>X</a:t>
                </a:r>
                <a:r>
                  <a:rPr lang="en-US" dirty="0"/>
                  <a:t> is continuous</a:t>
                </a:r>
                <a:r>
                  <a:rPr lang="ru-RU" dirty="0"/>
                  <a:t>.</a:t>
                </a:r>
                <a:endParaRPr lang="en-US" dirty="0"/>
              </a:p>
              <a:p>
                <a:pPr lvl="1">
                  <a:buFont typeface="Wingdings" pitchFamily="2" charset="2"/>
                  <a:buChar char="§"/>
                </a:pPr>
                <a:r>
                  <a:rPr lang="en-US" sz="1800" dirty="0"/>
                  <a:t>note that in discrete case CDF is not continuous but only a right continuous</a:t>
                </a:r>
              </a:p>
              <a:p>
                <a:pPr marL="457200" lvl="1" indent="0">
                  <a:buNone/>
                </a:pPr>
                <a:endParaRPr lang="en-US" sz="1800" dirty="0"/>
              </a:p>
              <a:p>
                <a:pPr marL="514350" indent="-514350">
                  <a:buAutoNum type="arabicPeriod"/>
                </a:pPr>
                <a:r>
                  <a:rPr lang="en-US" b="1" baseline="-25000" dirty="0">
                    <a:latin typeface="Lucida Handwriting" panose="03010101010101010101" pitchFamily="66" charset="77"/>
                  </a:rPr>
                  <a:t>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𝑙𝑖𝑚</m:t>
                            </m:r>
                          </m:e>
                          <m:lim>
                            <m:r>
                              <m:rPr>
                                <m:nor/>
                              </m:rPr>
                              <a:rPr lang="en-US" b="1" dirty="0">
                                <a:solidFill>
                                  <a:srgbClr val="FF0000"/>
                                </a:solidFill>
                                <a:latin typeface="Lucida Handwriting" panose="03010101010101010101" pitchFamily="66" charset="77"/>
                              </a:rPr>
                              <m:t>t</m:t>
                            </m:r>
                            <m:r>
                              <m:rPr>
                                <m:nor/>
                              </m:rPr>
                              <a:rPr lang="en-US" dirty="0">
                                <a:solidFill>
                                  <a:srgbClr val="FF0000"/>
                                </a:solidFill>
                                <a:latin typeface="Lucida Handwriting" panose="03010101010101010101" pitchFamily="66" charset="77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dirty="0">
                                <a:latin typeface="Lucida Handwriting" panose="03010101010101010101" pitchFamily="66" charset="77"/>
                              </a:rPr>
                              <m:t>➛</m:t>
                            </m:r>
                            <m:r>
                              <m:rPr>
                                <m:nor/>
                              </m:rPr>
                              <a:rPr lang="en-US" dirty="0">
                                <a:latin typeface="Lucida Handwriting" panose="03010101010101010101" pitchFamily="66" charset="77"/>
                              </a:rPr>
                              <m:t>−∞</m:t>
                            </m:r>
                            <m:r>
                              <m:rPr>
                                <m:nor/>
                              </m:rPr>
                              <a:rPr lang="en-US" b="1" baseline="-25000" dirty="0">
                                <a:latin typeface="Lucida Handwriting" panose="03010101010101010101" pitchFamily="66" charset="77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F</m:t>
                        </m:r>
                        <m:r>
                          <m:rPr>
                            <m:nor/>
                          </m:rPr>
                          <a:rPr lang="en-US" b="1" baseline="-25000" dirty="0">
                            <a:solidFill>
                              <a:schemeClr val="accent1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t</m:t>
                        </m:r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)</m:t>
                        </m:r>
                      </m:e>
                    </m:func>
                  </m:oMath>
                </a14:m>
                <a:r>
                  <a:rPr lang="en-US" b="1" dirty="0">
                    <a:latin typeface="Lucida Handwriting" panose="03010101010101010101" pitchFamily="66" charset="77"/>
                  </a:rPr>
                  <a:t> = 0 </a:t>
                </a:r>
                <a:r>
                  <a:rPr lang="en-US" sz="2000" dirty="0"/>
                  <a:t>and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func>
                      <m:func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limLow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𝑙𝑖𝑚</m:t>
                            </m:r>
                          </m:e>
                          <m:lim>
                            <m:r>
                              <m:rPr>
                                <m:nor/>
                              </m:rPr>
                              <a:rPr lang="en-US" b="1" dirty="0">
                                <a:solidFill>
                                  <a:srgbClr val="FF0000"/>
                                </a:solidFill>
                                <a:latin typeface="Lucida Handwriting" panose="03010101010101010101" pitchFamily="66" charset="77"/>
                              </a:rPr>
                              <m:t>t</m:t>
                            </m:r>
                            <m:r>
                              <m:rPr>
                                <m:nor/>
                              </m:rPr>
                              <a:rPr lang="en-US" dirty="0">
                                <a:solidFill>
                                  <a:srgbClr val="FF0000"/>
                                </a:solidFill>
                                <a:latin typeface="Lucida Handwriting" panose="03010101010101010101" pitchFamily="66" charset="77"/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dirty="0">
                                <a:latin typeface="Lucida Handwriting" panose="03010101010101010101" pitchFamily="66" charset="77"/>
                              </a:rPr>
                              <m:t>➛</m:t>
                            </m:r>
                            <m:r>
                              <m:rPr>
                                <m:nor/>
                              </m:rPr>
                              <a:rPr lang="en-US" dirty="0">
                                <a:latin typeface="Lucida Handwriting" panose="03010101010101010101" pitchFamily="66" charset="77"/>
                              </a:rPr>
                              <m:t>∞</m:t>
                            </m:r>
                            <m:r>
                              <m:rPr>
                                <m:nor/>
                              </m:rPr>
                              <a:rPr lang="en-US" b="1" baseline="-25000" dirty="0">
                                <a:latin typeface="Lucida Handwriting" panose="03010101010101010101" pitchFamily="66" charset="77"/>
                              </a:rPr>
                              <m:t> </m:t>
                            </m:r>
                          </m:lim>
                        </m:limLow>
                      </m:fName>
                      <m:e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F</m:t>
                        </m:r>
                        <m:r>
                          <m:rPr>
                            <m:nor/>
                          </m:rPr>
                          <a:rPr lang="en-US" b="1" baseline="-25000" dirty="0">
                            <a:solidFill>
                              <a:schemeClr val="accent1"/>
                            </a:solidFill>
                            <a:latin typeface="Lucida Handwriting" panose="03010101010101010101" pitchFamily="66" charset="77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b="1" dirty="0">
                            <a:solidFill>
                              <a:srgbClr val="FF0000"/>
                            </a:solidFill>
                            <a:latin typeface="Lucida Handwriting" panose="03010101010101010101" pitchFamily="66" charset="77"/>
                          </a:rPr>
                          <m:t>t</m:t>
                        </m:r>
                        <m:r>
                          <m:rPr>
                            <m:nor/>
                          </m:rPr>
                          <a:rPr lang="en-US" dirty="0">
                            <a:latin typeface="Lucida Handwriting" panose="03010101010101010101" pitchFamily="66" charset="77"/>
                          </a:rPr>
                          <m:t>)</m:t>
                        </m:r>
                      </m:e>
                    </m:func>
                  </m:oMath>
                </a14:m>
                <a:r>
                  <a:rPr lang="en-US" b="1" dirty="0">
                    <a:latin typeface="Lucida Handwriting" panose="03010101010101010101" pitchFamily="66" charset="77"/>
                  </a:rPr>
                  <a:t> = 1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2F958805-C0F3-6540-8596-1CCF7DB033A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942822"/>
                <a:ext cx="10515600" cy="4351338"/>
              </a:xfrm>
              <a:blipFill>
                <a:blip r:embed="rId2"/>
                <a:stretch>
                  <a:fillRect l="-1206" t="-2326" b="-5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2020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5" grpId="1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18417</TotalTime>
  <Words>1827</Words>
  <Application>Microsoft Macintosh PowerPoint</Application>
  <PresentationFormat>Widescreen</PresentationFormat>
  <Paragraphs>398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Bradley Hand</vt:lpstr>
      <vt:lpstr>Calibri</vt:lpstr>
      <vt:lpstr>Calibri Light</vt:lpstr>
      <vt:lpstr>Cambria Math</vt:lpstr>
      <vt:lpstr>Linux Libertine</vt:lpstr>
      <vt:lpstr>Lucida Handwriting</vt:lpstr>
      <vt:lpstr>Wingdings</vt:lpstr>
      <vt:lpstr>Office Theme</vt:lpstr>
      <vt:lpstr>Statistical data analysis in R</vt:lpstr>
      <vt:lpstr>PowerPoint Presentation</vt:lpstr>
      <vt:lpstr>Continuous distributions</vt:lpstr>
      <vt:lpstr>In this lecture</vt:lpstr>
      <vt:lpstr>Probability Density Function</vt:lpstr>
      <vt:lpstr>Probability Density Function</vt:lpstr>
      <vt:lpstr>Probability Density Function</vt:lpstr>
      <vt:lpstr>Cumulative Distribution Function</vt:lpstr>
      <vt:lpstr>Cumulative Distribution Function</vt:lpstr>
      <vt:lpstr>Cumulative Distribution Function</vt:lpstr>
      <vt:lpstr>Expectation of Continuous Random Variables</vt:lpstr>
      <vt:lpstr>Continuous uniform distribution</vt:lpstr>
      <vt:lpstr>Normal distribution</vt:lpstr>
      <vt:lpstr>Normal distribution</vt:lpstr>
      <vt:lpstr>Waiting time distributions</vt:lpstr>
      <vt:lpstr>Waiting time distributions</vt:lpstr>
      <vt:lpstr>Waiting time distributions</vt:lpstr>
      <vt:lpstr>Three important distributions</vt:lpstr>
      <vt:lpstr>Three important distributions</vt:lpstr>
      <vt:lpstr>Three important distributions</vt:lpstr>
      <vt:lpstr>Three important distributions</vt:lpstr>
      <vt:lpstr>Other popular distributions</vt:lpstr>
      <vt:lpstr>Distribution functions in R</vt:lpstr>
      <vt:lpstr>Distribution functions in R</vt:lpstr>
      <vt:lpstr>Distribution functions in R</vt:lpstr>
      <vt:lpstr>Distribution functions in R</vt:lpstr>
      <vt:lpstr>Distribution functions in 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data analysis in R</dc:title>
  <dc:creator>Victor Ermakov</dc:creator>
  <cp:lastModifiedBy>Microsoft Office User</cp:lastModifiedBy>
  <cp:revision>182</cp:revision>
  <dcterms:created xsi:type="dcterms:W3CDTF">2019-09-07T16:57:28Z</dcterms:created>
  <dcterms:modified xsi:type="dcterms:W3CDTF">2020-05-31T15:00:05Z</dcterms:modified>
</cp:coreProperties>
</file>

<file path=docProps/thumbnail.jpeg>
</file>